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19" r:id="rId2"/>
    <p:sldId id="320" r:id="rId3"/>
    <p:sldId id="321" r:id="rId4"/>
    <p:sldId id="328" r:id="rId5"/>
    <p:sldId id="329" r:id="rId6"/>
    <p:sldId id="259" r:id="rId7"/>
    <p:sldId id="306" r:id="rId8"/>
    <p:sldId id="312" r:id="rId9"/>
    <p:sldId id="311" r:id="rId10"/>
    <p:sldId id="322" r:id="rId11"/>
    <p:sldId id="289" r:id="rId12"/>
    <p:sldId id="317" r:id="rId13"/>
    <p:sldId id="318" r:id="rId14"/>
    <p:sldId id="314" r:id="rId15"/>
    <p:sldId id="323" r:id="rId16"/>
    <p:sldId id="327" r:id="rId17"/>
    <p:sldId id="325" r:id="rId18"/>
    <p:sldId id="3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D7D31"/>
    <a:srgbClr val="FFFFFF"/>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096" autoAdjust="0"/>
  </p:normalViewPr>
  <p:slideViewPr>
    <p:cSldViewPr snapToGrid="0">
      <p:cViewPr varScale="1">
        <p:scale>
          <a:sx n="108" d="100"/>
          <a:sy n="108"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C8176-59D0-4ACF-98D8-7050439485F9}"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25F39A-592C-4D66-9F72-A5BA05079E04}" type="slidenum">
              <a:rPr lang="en-US" smtClean="0"/>
              <a:t>‹#›</a:t>
            </a:fld>
            <a:endParaRPr lang="en-US"/>
          </a:p>
        </p:txBody>
      </p:sp>
    </p:spTree>
    <p:extLst>
      <p:ext uri="{BB962C8B-B14F-4D97-AF65-F5344CB8AC3E}">
        <p14:creationId xmlns:p14="http://schemas.microsoft.com/office/powerpoint/2010/main" val="3302822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25F39A-592C-4D66-9F72-A5BA05079E04}" type="slidenum">
              <a:rPr lang="en-US" smtClean="0"/>
              <a:t>1</a:t>
            </a:fld>
            <a:endParaRPr lang="en-US"/>
          </a:p>
        </p:txBody>
      </p:sp>
    </p:spTree>
    <p:extLst>
      <p:ext uri="{BB962C8B-B14F-4D97-AF65-F5344CB8AC3E}">
        <p14:creationId xmlns:p14="http://schemas.microsoft.com/office/powerpoint/2010/main" val="388331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10</a:t>
            </a:fld>
            <a:endParaRPr lang="en-US"/>
          </a:p>
        </p:txBody>
      </p:sp>
    </p:spTree>
    <p:extLst>
      <p:ext uri="{BB962C8B-B14F-4D97-AF65-F5344CB8AC3E}">
        <p14:creationId xmlns:p14="http://schemas.microsoft.com/office/powerpoint/2010/main" val="2723447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17F3F996-7035-4964-A915-DFE383A12B5A}" type="slidenum">
              <a:rPr lang="en-US" smtClean="0"/>
              <a:t>11</a:t>
            </a:fld>
            <a:endParaRPr lang="en-US"/>
          </a:p>
        </p:txBody>
      </p:sp>
    </p:spTree>
    <p:extLst>
      <p:ext uri="{BB962C8B-B14F-4D97-AF65-F5344CB8AC3E}">
        <p14:creationId xmlns:p14="http://schemas.microsoft.com/office/powerpoint/2010/main" val="319158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12</a:t>
            </a:fld>
            <a:endParaRPr lang="en-US"/>
          </a:p>
        </p:txBody>
      </p:sp>
    </p:spTree>
    <p:extLst>
      <p:ext uri="{BB962C8B-B14F-4D97-AF65-F5344CB8AC3E}">
        <p14:creationId xmlns:p14="http://schemas.microsoft.com/office/powerpoint/2010/main" val="1746662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13</a:t>
            </a:fld>
            <a:endParaRPr lang="en-US"/>
          </a:p>
        </p:txBody>
      </p:sp>
    </p:spTree>
    <p:extLst>
      <p:ext uri="{BB962C8B-B14F-4D97-AF65-F5344CB8AC3E}">
        <p14:creationId xmlns:p14="http://schemas.microsoft.com/office/powerpoint/2010/main" val="248273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25F39A-592C-4D66-9F72-A5BA05079E04}" type="slidenum">
              <a:rPr lang="en-US" smtClean="0"/>
              <a:t>14</a:t>
            </a:fld>
            <a:endParaRPr lang="en-US"/>
          </a:p>
        </p:txBody>
      </p:sp>
    </p:spTree>
    <p:extLst>
      <p:ext uri="{BB962C8B-B14F-4D97-AF65-F5344CB8AC3E}">
        <p14:creationId xmlns:p14="http://schemas.microsoft.com/office/powerpoint/2010/main" val="2315365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17F3F996-7035-4964-A915-DFE383A12B5A}" type="slidenum">
              <a:rPr lang="en-US" smtClean="0"/>
              <a:t>15</a:t>
            </a:fld>
            <a:endParaRPr lang="en-US"/>
          </a:p>
        </p:txBody>
      </p:sp>
    </p:spTree>
    <p:extLst>
      <p:ext uri="{BB962C8B-B14F-4D97-AF65-F5344CB8AC3E}">
        <p14:creationId xmlns:p14="http://schemas.microsoft.com/office/powerpoint/2010/main" val="2918100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A81CD-3677-28C7-3B15-90FEB9DFA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18A61-C79C-6951-1C60-80ACE8DE8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8B484-DB07-B172-9903-086BB72E783D}"/>
              </a:ext>
            </a:extLst>
          </p:cNvPr>
          <p:cNvSpPr>
            <a:spLocks noGrp="1"/>
          </p:cNvSpPr>
          <p:nvPr>
            <p:ph type="body" idx="1"/>
          </p:nvPr>
        </p:nvSpPr>
        <p:spPr/>
        <p:txBody>
          <a:bodyPr/>
          <a:lstStyle/>
          <a:p>
            <a:endParaRPr lang="vi-VN"/>
          </a:p>
        </p:txBody>
      </p:sp>
      <p:sp>
        <p:nvSpPr>
          <p:cNvPr id="4" name="Slide Number Placeholder 3">
            <a:extLst>
              <a:ext uri="{FF2B5EF4-FFF2-40B4-BE49-F238E27FC236}">
                <a16:creationId xmlns:a16="http://schemas.microsoft.com/office/drawing/2014/main" id="{EB1B4E78-625F-0A7D-26C8-C89858417E69}"/>
              </a:ext>
            </a:extLst>
          </p:cNvPr>
          <p:cNvSpPr>
            <a:spLocks noGrp="1"/>
          </p:cNvSpPr>
          <p:nvPr>
            <p:ph type="sldNum" sz="quarter" idx="5"/>
          </p:nvPr>
        </p:nvSpPr>
        <p:spPr/>
        <p:txBody>
          <a:bodyPr/>
          <a:lstStyle/>
          <a:p>
            <a:fld id="{17F3F996-7035-4964-A915-DFE383A12B5A}" type="slidenum">
              <a:rPr lang="en-US" smtClean="0"/>
              <a:t>16</a:t>
            </a:fld>
            <a:endParaRPr lang="en-US"/>
          </a:p>
        </p:txBody>
      </p:sp>
    </p:spTree>
    <p:extLst>
      <p:ext uri="{BB962C8B-B14F-4D97-AF65-F5344CB8AC3E}">
        <p14:creationId xmlns:p14="http://schemas.microsoft.com/office/powerpoint/2010/main" val="850463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7F3F996-7035-4964-A915-DFE383A12B5A}" type="slidenum">
              <a:rPr lang="en-US" smtClean="0"/>
              <a:t>17</a:t>
            </a:fld>
            <a:endParaRPr lang="en-US"/>
          </a:p>
        </p:txBody>
      </p:sp>
    </p:spTree>
    <p:extLst>
      <p:ext uri="{BB962C8B-B14F-4D97-AF65-F5344CB8AC3E}">
        <p14:creationId xmlns:p14="http://schemas.microsoft.com/office/powerpoint/2010/main" val="807301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7F3F996-7035-4964-A915-DFE383A12B5A}" type="slidenum">
              <a:rPr lang="en-US" smtClean="0"/>
              <a:t>18</a:t>
            </a:fld>
            <a:endParaRPr lang="en-US"/>
          </a:p>
        </p:txBody>
      </p:sp>
    </p:spTree>
    <p:extLst>
      <p:ext uri="{BB962C8B-B14F-4D97-AF65-F5344CB8AC3E}">
        <p14:creationId xmlns:p14="http://schemas.microsoft.com/office/powerpoint/2010/main" val="377371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25F39A-592C-4D66-9F72-A5BA05079E04}" type="slidenum">
              <a:rPr lang="en-US" smtClean="0"/>
              <a:t>2</a:t>
            </a:fld>
            <a:endParaRPr lang="en-US"/>
          </a:p>
        </p:txBody>
      </p:sp>
    </p:spTree>
    <p:extLst>
      <p:ext uri="{BB962C8B-B14F-4D97-AF65-F5344CB8AC3E}">
        <p14:creationId xmlns:p14="http://schemas.microsoft.com/office/powerpoint/2010/main" val="353432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Bệnh viện hiện nay thường xuyên rơi vào tình trạng quá tải, gây khó khăn cho việc khám và theo dõi sức khỏe định kỳ. Trong bối cảnh đó, việc sử dụng các thiết bị theo dõi sức khỏe tại nhà trở nên cần thiết hơn bao giờ hết. Những thiết bị này giúp người dùng chủ động nắm bắt tình trạng sức khỏe của bản thân một cách liên tục. Đặc biệt, khi kết hợp với hệ thống </a:t>
            </a:r>
            <a:r>
              <a:rPr lang="vi-VN" dirty="0" err="1"/>
              <a:t>IoT</a:t>
            </a:r>
            <a:r>
              <a:rPr lang="vi-VN" dirty="0"/>
              <a:t>, việc quản lý và kết nối dữ liệu y tế tại nhà trở nên thông minh, hiệu quả và tiện lợi hơn.</a:t>
            </a:r>
          </a:p>
        </p:txBody>
      </p:sp>
      <p:sp>
        <p:nvSpPr>
          <p:cNvPr id="4" name="Slide Number Placeholder 3"/>
          <p:cNvSpPr>
            <a:spLocks noGrp="1"/>
          </p:cNvSpPr>
          <p:nvPr>
            <p:ph type="sldNum" sz="quarter" idx="10"/>
          </p:nvPr>
        </p:nvSpPr>
        <p:spPr/>
        <p:txBody>
          <a:bodyPr/>
          <a:lstStyle/>
          <a:p>
            <a:fld id="{BC25F39A-592C-4D66-9F72-A5BA05079E04}" type="slidenum">
              <a:rPr lang="en-US" smtClean="0"/>
              <a:t>3</a:t>
            </a:fld>
            <a:endParaRPr lang="en-US"/>
          </a:p>
        </p:txBody>
      </p:sp>
    </p:spTree>
    <p:extLst>
      <p:ext uri="{BB962C8B-B14F-4D97-AF65-F5344CB8AC3E}">
        <p14:creationId xmlns:p14="http://schemas.microsoft.com/office/powerpoint/2010/main" val="234453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BB55-D0A2-7FCD-1D0C-5465E478F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50C3C-88F4-021C-97E0-1F2882D03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238D3-416D-096A-4AD3-2A5795A5CF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DFCEDC-9A04-EF26-CDC6-0627CAFF42C9}"/>
              </a:ext>
            </a:extLst>
          </p:cNvPr>
          <p:cNvSpPr>
            <a:spLocks noGrp="1"/>
          </p:cNvSpPr>
          <p:nvPr>
            <p:ph type="sldNum" sz="quarter" idx="10"/>
          </p:nvPr>
        </p:nvSpPr>
        <p:spPr/>
        <p:txBody>
          <a:bodyPr/>
          <a:lstStyle/>
          <a:p>
            <a:fld id="{BC25F39A-592C-4D66-9F72-A5BA05079E04}" type="slidenum">
              <a:rPr lang="en-US" smtClean="0"/>
              <a:t>4</a:t>
            </a:fld>
            <a:endParaRPr lang="en-US"/>
          </a:p>
        </p:txBody>
      </p:sp>
    </p:spTree>
    <p:extLst>
      <p:ext uri="{BB962C8B-B14F-4D97-AF65-F5344CB8AC3E}">
        <p14:creationId xmlns:p14="http://schemas.microsoft.com/office/powerpoint/2010/main" val="3934262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681AA-2D07-B98E-EB5C-0A1FB8AE8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F2A72-8E67-04D2-5288-A13688473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FCCE1-CD16-310C-100B-C222C330B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BBD27E-D630-37E2-E341-E0FC7C1E2474}"/>
              </a:ext>
            </a:extLst>
          </p:cNvPr>
          <p:cNvSpPr>
            <a:spLocks noGrp="1"/>
          </p:cNvSpPr>
          <p:nvPr>
            <p:ph type="sldNum" sz="quarter" idx="10"/>
          </p:nvPr>
        </p:nvSpPr>
        <p:spPr/>
        <p:txBody>
          <a:bodyPr/>
          <a:lstStyle/>
          <a:p>
            <a:fld id="{BC25F39A-592C-4D66-9F72-A5BA05079E04}" type="slidenum">
              <a:rPr lang="en-US" smtClean="0"/>
              <a:t>5</a:t>
            </a:fld>
            <a:endParaRPr lang="en-US"/>
          </a:p>
        </p:txBody>
      </p:sp>
    </p:spTree>
    <p:extLst>
      <p:ext uri="{BB962C8B-B14F-4D97-AF65-F5344CB8AC3E}">
        <p14:creationId xmlns:p14="http://schemas.microsoft.com/office/powerpoint/2010/main" val="49449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latin typeface="Times New Roman" panose="02020603050405020304" pitchFamily="18" charset="0"/>
                <a:cs typeface="Times New Roman" panose="02020603050405020304" pitchFamily="18" charset="0"/>
              </a:rPr>
              <a:t>Thiết bị y tế theo dõi sức khỏe là công cụ đo, giám sát và phân tích các chỉ số sinh học như nhịp tim, giấc ngủ,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máu, huyết áp, chuyển động… giúp người dùng duy trì lối sống lành mạnh và phát hiện sớm vấn đề sức khỏe</a:t>
            </a:r>
          </a:p>
          <a:p>
            <a:endParaRPr lang="en-US" dirty="0"/>
          </a:p>
        </p:txBody>
      </p:sp>
      <p:sp>
        <p:nvSpPr>
          <p:cNvPr id="4" name="Slide Number Placeholder 3"/>
          <p:cNvSpPr>
            <a:spLocks noGrp="1"/>
          </p:cNvSpPr>
          <p:nvPr>
            <p:ph type="sldNum" sz="quarter" idx="5"/>
          </p:nvPr>
        </p:nvSpPr>
        <p:spPr/>
        <p:txBody>
          <a:bodyPr/>
          <a:lstStyle/>
          <a:p>
            <a:fld id="{BC25F39A-592C-4D66-9F72-A5BA05079E04}" type="slidenum">
              <a:rPr lang="en-US" smtClean="0"/>
              <a:t>6</a:t>
            </a:fld>
            <a:endParaRPr lang="en-US"/>
          </a:p>
        </p:txBody>
      </p:sp>
    </p:spTree>
    <p:extLst>
      <p:ext uri="{BB962C8B-B14F-4D97-AF65-F5344CB8AC3E}">
        <p14:creationId xmlns:p14="http://schemas.microsoft.com/office/powerpoint/2010/main" val="315992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25F39A-592C-4D66-9F72-A5BA05079E04}" type="slidenum">
              <a:rPr lang="en-US" smtClean="0"/>
              <a:t>7</a:t>
            </a:fld>
            <a:endParaRPr lang="en-US"/>
          </a:p>
        </p:txBody>
      </p:sp>
    </p:spTree>
    <p:extLst>
      <p:ext uri="{BB962C8B-B14F-4D97-AF65-F5344CB8AC3E}">
        <p14:creationId xmlns:p14="http://schemas.microsoft.com/office/powerpoint/2010/main" val="554423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8</a:t>
            </a:fld>
            <a:endParaRPr lang="en-US"/>
          </a:p>
        </p:txBody>
      </p:sp>
    </p:spTree>
    <p:extLst>
      <p:ext uri="{BB962C8B-B14F-4D97-AF65-F5344CB8AC3E}">
        <p14:creationId xmlns:p14="http://schemas.microsoft.com/office/powerpoint/2010/main" val="4251693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50000"/>
              </a:lnSpc>
              <a:spcBef>
                <a:spcPts val="600"/>
              </a:spcBef>
              <a:spcAft>
                <a:spcPts val="1000"/>
              </a:spcAft>
              <a:buClrTx/>
              <a:buSzTx/>
              <a:buFont typeface="Wingdings" panose="05000000000000000000" pitchFamily="2" charset="2"/>
              <a:buNone/>
              <a:tabLst/>
              <a:defRPr/>
            </a:pPr>
            <a:endParaRPr lang="vi-VN" sz="1800" dirty="0">
              <a:solidFill>
                <a:srgbClr val="44546A"/>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9</a:t>
            </a:fld>
            <a:endParaRPr lang="en-US"/>
          </a:p>
        </p:txBody>
      </p:sp>
    </p:spTree>
    <p:extLst>
      <p:ext uri="{BB962C8B-B14F-4D97-AF65-F5344CB8AC3E}">
        <p14:creationId xmlns:p14="http://schemas.microsoft.com/office/powerpoint/2010/main" val="408545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4BED-B16C-42F7-B20A-020BD8C87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D758A-13A3-486F-92FB-DAF8D0C99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29D7E8-D14E-4CCE-8C6D-4234F5C5C35A}"/>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7E0BB46A-4E91-4998-B0C0-BB48A196C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155D4-48A2-49CE-87BA-9D4276183081}"/>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1761872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4F2E-3F3B-4516-A8DF-5BAB9157B0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3D3DEC-259D-4F7B-B1FA-483C082DB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8E354-4953-4609-ABE1-57D768B70684}"/>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EDCE1F94-9FA6-465E-98DD-6AC39B5AD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8BEAC-E142-4DCB-80C7-82BB62985680}"/>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357815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E4C09-37DF-411C-983C-66ECE71D79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3B705-FA91-4455-8A30-9B216199BD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FD191-9264-4968-AF2E-4D028FBEDB28}"/>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A7DA6B53-D9DC-478B-AD1D-5E595A3C1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6B3A9-64C7-422C-B59A-D045503D6FC7}"/>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3671031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78598-83C1-4BFE-B1D4-8E4F7ECF7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AD2A05-6481-4D60-A7FE-4EE08E03E7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8244D-59C4-4B3C-B44C-90DA9606B449}"/>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ED1A5B8C-233C-4DC4-AE4A-D2EEA9975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A9B36-2055-47D6-A62A-C0D08F1926C4}"/>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18313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EAA3-36CC-4561-859E-97B410DBEB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F4D21-E59B-4364-A5EA-5A32D20AC9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7A9F4-3ACC-45DD-9FEF-738B24ECF5FF}"/>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0AEC1374-D352-4551-9B6A-813D5E474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688B2-E858-4FE3-9664-83836B6F50BF}"/>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242793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5F6A-5092-433D-8A03-41731AE22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216B2-9409-4B5C-AD29-F3BF4504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970DA8-8728-4050-8288-F9B01A7D3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CC7717-5FC3-4CFA-A2E8-327720BA4AB8}"/>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6" name="Footer Placeholder 5">
            <a:extLst>
              <a:ext uri="{FF2B5EF4-FFF2-40B4-BE49-F238E27FC236}">
                <a16:creationId xmlns:a16="http://schemas.microsoft.com/office/drawing/2014/main" id="{FA34F8DD-0B75-488E-9721-20273797B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8DB70-5F94-4C4A-8E7E-5A82803B9CD3}"/>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68480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1878C-B40D-4E89-A2BF-536520DE52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F206F-EF15-4F07-8C2C-6496674EC6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E6F600-1382-4C55-A0A8-D3EAC8329F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B1DC49-CA4B-4F0B-ACB7-27DF707E34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14BF46-1746-4A95-9AC7-7075B5FFF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6E926F-8954-47E3-9C1E-30EF844660E5}"/>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8" name="Footer Placeholder 7">
            <a:extLst>
              <a:ext uri="{FF2B5EF4-FFF2-40B4-BE49-F238E27FC236}">
                <a16:creationId xmlns:a16="http://schemas.microsoft.com/office/drawing/2014/main" id="{7225E2D7-C17A-417B-AB03-1EBD18D3D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1B6DD0-FDF8-4DE4-A25B-2F54772110D5}"/>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676459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089F-247B-46DB-9E16-7FD60BF516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89AF7D-78EE-4F0D-A8AF-6759CC265743}"/>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4" name="Footer Placeholder 3">
            <a:extLst>
              <a:ext uri="{FF2B5EF4-FFF2-40B4-BE49-F238E27FC236}">
                <a16:creationId xmlns:a16="http://schemas.microsoft.com/office/drawing/2014/main" id="{5CC61543-C6F4-42B7-A888-DBC63CB89A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9ABB17-1B93-41CC-A294-D1C620C9CF66}"/>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7702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9CFFF-1182-4FED-9A9B-E1F58C1FFAFC}"/>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3" name="Footer Placeholder 2">
            <a:extLst>
              <a:ext uri="{FF2B5EF4-FFF2-40B4-BE49-F238E27FC236}">
                <a16:creationId xmlns:a16="http://schemas.microsoft.com/office/drawing/2014/main" id="{2CEBE067-7BB0-44AC-87E9-8E76206928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90BA9E-4B32-4012-93E2-67606A1EE8B3}"/>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2047782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BFF2-5062-4EF1-BDEE-C0DB232C8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93F09A-655D-440D-8726-808E89DE97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0D9D3B-3129-4CB8-A849-B651094BD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B5D9C3-F603-4BE1-8E96-2AF57A27146D}"/>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6" name="Footer Placeholder 5">
            <a:extLst>
              <a:ext uri="{FF2B5EF4-FFF2-40B4-BE49-F238E27FC236}">
                <a16:creationId xmlns:a16="http://schemas.microsoft.com/office/drawing/2014/main" id="{4217BF2A-7A07-4604-8BA3-43136932B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2E2B0-377B-4AFE-B156-23463F346932}"/>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123043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D73D-7131-4571-8AC6-FF2080A0D9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BC8325-2D1C-40C8-B6B0-339D48426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9AEAA2-5BF6-469E-AD25-A72651E89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EBE8AC-2466-4668-A0B3-34C002753926}"/>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6" name="Footer Placeholder 5">
            <a:extLst>
              <a:ext uri="{FF2B5EF4-FFF2-40B4-BE49-F238E27FC236}">
                <a16:creationId xmlns:a16="http://schemas.microsoft.com/office/drawing/2014/main" id="{C0EBA67E-A5EB-499D-8262-9B63FA5D4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F4AD3-1A68-4D57-A3D4-DE11E6648310}"/>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522442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9Slide.vn - 2019">
            <a:extLst>
              <a:ext uri="{FF2B5EF4-FFF2-40B4-BE49-F238E27FC236}">
                <a16:creationId xmlns:a16="http://schemas.microsoft.com/office/drawing/2014/main" id="{9B8F8894-0DA2-6439-A763-19D9FE48E7F5}"/>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E930588F-D6BC-43D1-BC09-3AE74B8E8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64E9F1-684A-413D-AE9E-6DA5C846B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78F32-43BF-499C-95FA-79DE9E19F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E502D8D9-B3AA-4A84-AFD7-3B42CBC22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C637F6-9901-4C94-9257-3AD7D2EA8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A4769B-CDF8-4E6C-BF91-B83077252DE8}" type="slidenum">
              <a:rPr lang="en-US" smtClean="0"/>
              <a:t>‹#›</a:t>
            </a:fld>
            <a:endParaRPr lang="en-US"/>
          </a:p>
        </p:txBody>
      </p:sp>
    </p:spTree>
    <p:extLst>
      <p:ext uri="{BB962C8B-B14F-4D97-AF65-F5344CB8AC3E}">
        <p14:creationId xmlns:p14="http://schemas.microsoft.com/office/powerpoint/2010/main" val="89246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6.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8.png"/><Relationship Id="rId5" Type="http://schemas.openxmlformats.org/officeDocument/2006/relationships/image" Target="../media/image4.png"/><Relationship Id="rId10" Type="http://schemas.openxmlformats.org/officeDocument/2006/relationships/image" Target="../media/image57.png"/><Relationship Id="rId4" Type="http://schemas.openxmlformats.org/officeDocument/2006/relationships/image" Target="../media/image7.sv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7.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38.png"/><Relationship Id="rId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EB438C-6E13-4DF2-AA5E-ED852B47DD89}"/>
              </a:ext>
            </a:extLst>
          </p:cNvPr>
          <p:cNvSpPr txBox="1"/>
          <p:nvPr/>
        </p:nvSpPr>
        <p:spPr>
          <a:xfrm>
            <a:off x="2793611" y="1759970"/>
            <a:ext cx="7278545" cy="665121"/>
          </a:xfrm>
          <a:prstGeom prst="rect">
            <a:avLst/>
          </a:prstGeom>
          <a:noFill/>
        </p:spPr>
        <p:txBody>
          <a:bodyPr wrap="square" rtlCol="0">
            <a:spAutoFit/>
          </a:bodyPr>
          <a:lstStyle/>
          <a:p>
            <a:pPr algn="just"/>
            <a:r>
              <a:rPr lang="en-US" sz="3600" b="1" dirty="0">
                <a:solidFill>
                  <a:srgbClr val="FF0000"/>
                </a:solidFill>
                <a:latin typeface="Times New Roman" panose="02020603050405020304" pitchFamily="18" charset="0"/>
                <a:ea typeface="Times" panose="020B0500000000000000" pitchFamily="34" charset="0"/>
                <a:cs typeface="Times New Roman" panose="02020603050405020304" pitchFamily="18" charset="0"/>
              </a:rPr>
              <a:t>BÁO CÁO ĐỒ ÁN TỐT NGHIỆP</a:t>
            </a:r>
          </a:p>
        </p:txBody>
      </p:sp>
      <p:sp>
        <p:nvSpPr>
          <p:cNvPr id="7" name="Rectangle 5">
            <a:extLst>
              <a:ext uri="{FF2B5EF4-FFF2-40B4-BE49-F238E27FC236}">
                <a16:creationId xmlns:a16="http://schemas.microsoft.com/office/drawing/2014/main" id="{7EF6CF63-8CBF-6DE4-6BF1-24DC301C70B0}"/>
              </a:ext>
            </a:extLst>
          </p:cNvPr>
          <p:cNvSpPr>
            <a:spLocks/>
          </p:cNvSpPr>
          <p:nvPr/>
        </p:nvSpPr>
        <p:spPr bwMode="auto">
          <a:xfrm>
            <a:off x="536851" y="2425091"/>
            <a:ext cx="11118296" cy="222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txBody>
          <a:bodyPr lIns="19051" tIns="19051" rIns="19051" bIns="19051" anchor="ctr"/>
          <a:lstStyle/>
          <a:p>
            <a:pPr algn="ctr"/>
            <a:r>
              <a:rPr lang="en-US" sz="3733" b="1" dirty="0">
                <a:latin typeface="Times New Roman" panose="02020603050405020304" pitchFamily="18" charset="0"/>
                <a:ea typeface="Times" panose="020B0500000000000000" pitchFamily="34" charset="0"/>
                <a:cs typeface="Times New Roman" panose="02020603050405020304" pitchFamily="18" charset="0"/>
                <a:sym typeface="Open Sans" charset="0"/>
              </a:rPr>
              <a:t>ĐỀ TÀI: </a:t>
            </a:r>
            <a:r>
              <a:rPr lang="en-US" sz="4000" dirty="0">
                <a:latin typeface="Times New Roman" panose="02020603050405020304" pitchFamily="18" charset="0"/>
                <a:cs typeface="Times New Roman" panose="02020603050405020304" pitchFamily="18" charset="0"/>
              </a:rPr>
              <a:t>THIẾT KẾ VÀ CHẾ TẠO THIẾT BỊ THÔNG MINH HỖ TRỢ CHĂM SÓC SỨC KHỎE</a:t>
            </a:r>
          </a:p>
          <a:p>
            <a:pPr algn="ctr"/>
            <a:endParaRPr lang="en-US" sz="3733" b="1" dirty="0">
              <a:solidFill>
                <a:schemeClr val="accent1">
                  <a:lumMod val="75000"/>
                  <a:lumOff val="25000"/>
                </a:schemeClr>
              </a:solidFill>
              <a:latin typeface="Times New Roman" panose="02020603050405020304" pitchFamily="18" charset="0"/>
              <a:ea typeface="Times" panose="020B0500000000000000" pitchFamily="34" charset="0"/>
              <a:cs typeface="Times New Roman" panose="02020603050405020304" pitchFamily="18" charset="0"/>
              <a:sym typeface="Open Sans" charset="0"/>
            </a:endParaRPr>
          </a:p>
        </p:txBody>
      </p:sp>
      <p:sp>
        <p:nvSpPr>
          <p:cNvPr id="8" name="TextBox 7">
            <a:extLst>
              <a:ext uri="{FF2B5EF4-FFF2-40B4-BE49-F238E27FC236}">
                <a16:creationId xmlns:a16="http://schemas.microsoft.com/office/drawing/2014/main" id="{DE6C1954-9AF9-1A1A-2242-208C4FA692E6}"/>
              </a:ext>
            </a:extLst>
          </p:cNvPr>
          <p:cNvSpPr txBox="1"/>
          <p:nvPr/>
        </p:nvSpPr>
        <p:spPr>
          <a:xfrm>
            <a:off x="4472151" y="4648135"/>
            <a:ext cx="7245349" cy="830997"/>
          </a:xfrm>
          <a:prstGeom prst="rect">
            <a:avLst/>
          </a:prstGeom>
          <a:noFill/>
        </p:spPr>
        <p:txBody>
          <a:bodyPr wrap="square" rtlCol="0">
            <a:spAutoFit/>
          </a:bodyPr>
          <a:lstStyle/>
          <a:p>
            <a:pPr algn="l"/>
            <a:r>
              <a:rPr lang="en-US" sz="2400" b="1" dirty="0">
                <a:latin typeface="Times New Roman" panose="02020603050405020304" pitchFamily="18" charset="0"/>
                <a:ea typeface="Times" panose="020B0500000000000000" pitchFamily="34" charset="0"/>
                <a:cs typeface="Times New Roman" panose="02020603050405020304" pitchFamily="18" charset="0"/>
              </a:rPr>
              <a:t>GVHD  :   </a:t>
            </a:r>
            <a:r>
              <a:rPr lang="en-US" sz="2400" b="1" dirty="0" err="1">
                <a:latin typeface="Times New Roman" panose="02020603050405020304" pitchFamily="18" charset="0"/>
                <a:ea typeface="Times" panose="020B0500000000000000" pitchFamily="34" charset="0"/>
                <a:cs typeface="Times New Roman" panose="02020603050405020304" pitchFamily="18" charset="0"/>
              </a:rPr>
              <a:t>ThS</a:t>
            </a:r>
            <a:r>
              <a:rPr lang="en-US" sz="2400" b="1" dirty="0">
                <a:latin typeface="Times New Roman" panose="02020603050405020304" pitchFamily="18" charset="0"/>
                <a:ea typeface="Times" panose="020B0500000000000000" pitchFamily="34" charset="0"/>
                <a:cs typeface="Times New Roman" panose="02020603050405020304" pitchFamily="18" charset="0"/>
              </a:rPr>
              <a:t>. Nguyễn Thị Thu </a:t>
            </a:r>
            <a:r>
              <a:rPr lang="en-US" sz="2400" b="1" dirty="0" err="1">
                <a:latin typeface="Times New Roman" panose="02020603050405020304" pitchFamily="18" charset="0"/>
                <a:ea typeface="Times" panose="020B0500000000000000" pitchFamily="34" charset="0"/>
                <a:cs typeface="Times New Roman" panose="02020603050405020304" pitchFamily="18" charset="0"/>
              </a:rPr>
              <a:t>Hiền</a:t>
            </a:r>
            <a:r>
              <a:rPr lang="en-US" sz="2400" b="1" dirty="0">
                <a:latin typeface="Times New Roman" panose="02020603050405020304" pitchFamily="18" charset="0"/>
                <a:ea typeface="Times" panose="020B0500000000000000" pitchFamily="34" charset="0"/>
                <a:cs typeface="Times New Roman" panose="02020603050405020304" pitchFamily="18" charset="0"/>
              </a:rPr>
              <a:t> </a:t>
            </a:r>
          </a:p>
          <a:p>
            <a:pPr algn="l"/>
            <a:r>
              <a:rPr lang="en-US" sz="2400" b="1" dirty="0">
                <a:latin typeface="Times New Roman" panose="02020603050405020304" pitchFamily="18" charset="0"/>
                <a:ea typeface="Times" panose="020B0500000000000000" pitchFamily="34" charset="0"/>
                <a:cs typeface="Times New Roman" panose="02020603050405020304" pitchFamily="18" charset="0"/>
              </a:rPr>
              <a:t>SVTH   :   </a:t>
            </a:r>
            <a:r>
              <a:rPr lang="vi-VN" sz="2400" b="1" dirty="0">
                <a:latin typeface="Times New Roman" panose="02020603050405020304" pitchFamily="18" charset="0"/>
                <a:ea typeface="Times" panose="020B0500000000000000" pitchFamily="34" charset="0"/>
                <a:cs typeface="Times New Roman" panose="02020603050405020304" pitchFamily="18" charset="0"/>
              </a:rPr>
              <a:t>Nguyễn Văn Phương</a:t>
            </a:r>
            <a:r>
              <a:rPr lang="en-US" sz="2400" b="1" dirty="0">
                <a:latin typeface="Times New Roman" panose="02020603050405020304" pitchFamily="18" charset="0"/>
                <a:ea typeface="Times" panose="020B0500000000000000" pitchFamily="34" charset="0"/>
                <a:cs typeface="Times New Roman" panose="02020603050405020304" pitchFamily="18" charset="0"/>
              </a:rPr>
              <a:t> – </a:t>
            </a:r>
            <a:r>
              <a:rPr lang="vi-VN" sz="2400" b="1" dirty="0">
                <a:latin typeface="Times New Roman" panose="02020603050405020304" pitchFamily="18" charset="0"/>
                <a:ea typeface="Times" panose="020B0500000000000000" pitchFamily="34" charset="0"/>
                <a:cs typeface="Times New Roman" panose="02020603050405020304" pitchFamily="18" charset="0"/>
              </a:rPr>
              <a:t>DT040142</a:t>
            </a:r>
            <a:endParaRPr lang="en-US" sz="2400" b="1" dirty="0">
              <a:latin typeface="Times New Roman" panose="02020603050405020304" pitchFamily="18" charset="0"/>
              <a:ea typeface="Times" panose="020B0500000000000000"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2B09A10-6A07-00B7-765D-3FE4C290FB0E}"/>
              </a:ext>
            </a:extLst>
          </p:cNvPr>
          <p:cNvSpPr txBox="1"/>
          <p:nvPr/>
        </p:nvSpPr>
        <p:spPr>
          <a:xfrm>
            <a:off x="3310645" y="6075224"/>
            <a:ext cx="5570711" cy="502766"/>
          </a:xfrm>
          <a:prstGeom prst="rect">
            <a:avLst/>
          </a:prstGeom>
          <a:noFill/>
        </p:spPr>
        <p:txBody>
          <a:bodyPr wrap="square" rtlCol="0">
            <a:spAutoFit/>
          </a:bodyPr>
          <a:lstStyle/>
          <a:p>
            <a:pPr algn="ctr"/>
            <a:r>
              <a:rPr lang="en-US" sz="2667" b="1" dirty="0">
                <a:latin typeface="Times New Roman" panose="02020603050405020304" pitchFamily="18" charset="0"/>
                <a:ea typeface="Times" panose="020B0500000000000000" pitchFamily="34" charset="0"/>
                <a:cs typeface="Times New Roman" panose="02020603050405020304" pitchFamily="18" charset="0"/>
              </a:rPr>
              <a:t>Hà </a:t>
            </a:r>
            <a:r>
              <a:rPr lang="en-US" sz="2667" b="1" dirty="0" err="1">
                <a:latin typeface="Times New Roman" panose="02020603050405020304" pitchFamily="18" charset="0"/>
                <a:ea typeface="Times" panose="020B0500000000000000" pitchFamily="34" charset="0"/>
                <a:cs typeface="Times New Roman" panose="02020603050405020304" pitchFamily="18" charset="0"/>
              </a:rPr>
              <a:t>Nội</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en-US" sz="2667" b="1" dirty="0" err="1">
                <a:latin typeface="Times New Roman" panose="02020603050405020304" pitchFamily="18" charset="0"/>
                <a:ea typeface="Times" panose="020B0500000000000000" pitchFamily="34" charset="0"/>
                <a:cs typeface="Times New Roman" panose="02020603050405020304" pitchFamily="18" charset="0"/>
              </a:rPr>
              <a:t>tháng</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vi-VN" sz="2667" b="1" dirty="0">
                <a:latin typeface="Times New Roman" panose="02020603050405020304" pitchFamily="18" charset="0"/>
                <a:ea typeface="Times" panose="020B0500000000000000" pitchFamily="34" charset="0"/>
                <a:cs typeface="Times New Roman" panose="02020603050405020304" pitchFamily="18" charset="0"/>
              </a:rPr>
              <a:t>6</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en-US" sz="2667" b="1" dirty="0" err="1">
                <a:latin typeface="Times New Roman" panose="02020603050405020304" pitchFamily="18" charset="0"/>
                <a:ea typeface="Times" panose="020B0500000000000000" pitchFamily="34" charset="0"/>
                <a:cs typeface="Times New Roman" panose="02020603050405020304" pitchFamily="18" charset="0"/>
              </a:rPr>
              <a:t>năm</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vi-VN" sz="2667" b="1" dirty="0">
                <a:latin typeface="Times New Roman" panose="02020603050405020304" pitchFamily="18" charset="0"/>
                <a:ea typeface="Times" panose="020B0500000000000000" pitchFamily="34" charset="0"/>
                <a:cs typeface="Times New Roman" panose="02020603050405020304" pitchFamily="18" charset="0"/>
              </a:rPr>
              <a:t>2025</a:t>
            </a:r>
            <a:endParaRPr lang="en-US" sz="2667" b="1" dirty="0">
              <a:latin typeface="Times New Roman" panose="02020603050405020304" pitchFamily="18" charset="0"/>
              <a:ea typeface="Times" panose="020B0500000000000000" pitchFamily="34"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0C2B6D5D-6528-933E-1C01-26A03E3C9312}"/>
              </a:ext>
            </a:extLst>
          </p:cNvPr>
          <p:cNvCxnSpPr>
            <a:cxnSpLocks/>
          </p:cNvCxnSpPr>
          <p:nvPr/>
        </p:nvCxnSpPr>
        <p:spPr>
          <a:xfrm>
            <a:off x="-309959" y="3291668"/>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4" name="Rectangle 2"/>
          <p:cNvSpPr>
            <a:spLocks noChangeArrowheads="1"/>
          </p:cNvSpPr>
          <p:nvPr/>
        </p:nvSpPr>
        <p:spPr bwMode="auto">
          <a:xfrm>
            <a:off x="152400"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10" name="Google Shape;677;p40">
            <a:extLst>
              <a:ext uri="{FF2B5EF4-FFF2-40B4-BE49-F238E27FC236}">
                <a16:creationId xmlns:a16="http://schemas.microsoft.com/office/drawing/2014/main" id="{1676DB82-A9B9-587E-AA3C-206986FBDD84}"/>
              </a:ext>
            </a:extLst>
          </p:cNvPr>
          <p:cNvSpPr txBox="1">
            <a:spLocks/>
          </p:cNvSpPr>
          <p:nvPr/>
        </p:nvSpPr>
        <p:spPr>
          <a:xfrm>
            <a:off x="3241453" y="190617"/>
            <a:ext cx="6013893" cy="810951"/>
          </a:xfrm>
          <a:prstGeom prst="rect">
            <a:avLst/>
          </a:prstGeom>
          <a:solidFill>
            <a:schemeClr val="lt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US" sz="2400" dirty="0">
                <a:latin typeface="Times New Roman" panose="02020603050405020304" pitchFamily="18" charset="0"/>
                <a:cs typeface="Times New Roman" panose="02020603050405020304" pitchFamily="18" charset="0"/>
              </a:rPr>
              <a:t>HỌC VIỆN KỸ THUẬT MẬT MÃ</a:t>
            </a: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KHOA ĐIỆN TỬ - VIỄN THÔNG</a:t>
            </a:r>
            <a:endParaRPr lang="en-US" sz="2400" b="1" dirty="0">
              <a:solidFill>
                <a:schemeClr val="dk2"/>
              </a:solidFill>
              <a:latin typeface="Times New Roman" panose="02020603050405020304" pitchFamily="18" charset="0"/>
              <a:cs typeface="Times New Roman" panose="02020603050405020304" pitchFamily="18" charset="0"/>
            </a:endParaRPr>
          </a:p>
        </p:txBody>
      </p:sp>
      <p:pic>
        <p:nvPicPr>
          <p:cNvPr id="11" name="Picture 10" title="Học viện kỹ thuật mật mã cơ sở phía Nam | HocTruongNao.vn">
            <a:extLst>
              <a:ext uri="{FF2B5EF4-FFF2-40B4-BE49-F238E27FC236}">
                <a16:creationId xmlns:a16="http://schemas.microsoft.com/office/drawing/2014/main" id="{85AD1EC2-1383-1D5D-B76F-85FAAC9A4D9F}"/>
              </a:ext>
            </a:extLst>
          </p:cNvPr>
          <p:cNvPicPr>
            <a:picLocks/>
          </p:cNvPicPr>
          <p:nvPr/>
        </p:nvPicPr>
        <p:blipFill>
          <a:blip r:embed="rId3" cstate="print">
            <a:extLst>
              <a:ext uri="{28A0092B-C50C-407E-A947-70E740481C1C}">
                <a14:useLocalDpi xmlns:a14="http://schemas.microsoft.com/office/drawing/2010/main" val="0"/>
              </a:ext>
            </a:extLst>
          </a:blip>
          <a:srcRect l="22991" t="13485" r="23609" b="13310"/>
          <a:stretch>
            <a:fillRect/>
          </a:stretch>
        </p:blipFill>
        <p:spPr>
          <a:xfrm>
            <a:off x="403563" y="149660"/>
            <a:ext cx="1794205" cy="1566850"/>
          </a:xfrm>
          <a:prstGeom prst="rect">
            <a:avLst/>
          </a:prstGeom>
        </p:spPr>
      </p:pic>
    </p:spTree>
    <p:extLst>
      <p:ext uri="{BB962C8B-B14F-4D97-AF65-F5344CB8AC3E}">
        <p14:creationId xmlns:p14="http://schemas.microsoft.com/office/powerpoint/2010/main" val="3427549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F722DE-1649-16DF-F2FF-2DFE2D30534C}"/>
              </a:ext>
            </a:extLst>
          </p:cNvPr>
          <p:cNvSpPr txBox="1"/>
          <p:nvPr/>
        </p:nvSpPr>
        <p:spPr>
          <a:xfrm>
            <a:off x="800374" y="781221"/>
            <a:ext cx="470166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Sơ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mạch</a:t>
            </a:r>
            <a:endParaRPr lang="en-US" sz="2800" dirty="0">
              <a:latin typeface="Times New Roman" panose="02020603050405020304" pitchFamily="18" charset="0"/>
              <a:cs typeface="Times New Roman" panose="02020603050405020304" pitchFamily="18" charset="0"/>
            </a:endParaRPr>
          </a:p>
        </p:txBody>
      </p:sp>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7632" y="73081"/>
            <a:ext cx="634921" cy="619461"/>
          </a:xfrm>
          <a:prstGeom prst="rect">
            <a:avLst/>
          </a:prstGeom>
        </p:spPr>
      </p:pic>
      <p:grpSp>
        <p:nvGrpSpPr>
          <p:cNvPr id="33" name="Group 32"/>
          <p:cNvGrpSpPr/>
          <p:nvPr/>
        </p:nvGrpSpPr>
        <p:grpSpPr>
          <a:xfrm>
            <a:off x="106676" y="40418"/>
            <a:ext cx="4778089" cy="757911"/>
            <a:chOff x="3980697" y="3288072"/>
            <a:chExt cx="5018242" cy="2443841"/>
          </a:xfrm>
        </p:grpSpPr>
        <p:sp>
          <p:nvSpPr>
            <p:cNvPr id="34"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37" name="Straight Connector 36">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4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28" name="Picture 27">
            <a:extLst>
              <a:ext uri="{FF2B5EF4-FFF2-40B4-BE49-F238E27FC236}">
                <a16:creationId xmlns:a16="http://schemas.microsoft.com/office/drawing/2014/main" id="{76582E74-1F5A-2281-84F3-A80E66615A2F}"/>
              </a:ext>
            </a:extLst>
          </p:cNvPr>
          <p:cNvPicPr>
            <a:picLocks noChangeAspect="1"/>
          </p:cNvPicPr>
          <p:nvPr/>
        </p:nvPicPr>
        <p:blipFill>
          <a:blip r:embed="rId5"/>
          <a:stretch>
            <a:fillRect/>
          </a:stretch>
        </p:blipFill>
        <p:spPr>
          <a:xfrm>
            <a:off x="8618036" y="1359768"/>
            <a:ext cx="3091046" cy="2418742"/>
          </a:xfrm>
          <a:prstGeom prst="rect">
            <a:avLst/>
          </a:prstGeom>
        </p:spPr>
      </p:pic>
      <p:pic>
        <p:nvPicPr>
          <p:cNvPr id="29" name="Picture 28">
            <a:extLst>
              <a:ext uri="{FF2B5EF4-FFF2-40B4-BE49-F238E27FC236}">
                <a16:creationId xmlns:a16="http://schemas.microsoft.com/office/drawing/2014/main" id="{D29E9599-59E7-4414-3721-71A40FBD73BC}"/>
              </a:ext>
            </a:extLst>
          </p:cNvPr>
          <p:cNvPicPr>
            <a:picLocks noChangeAspect="1"/>
          </p:cNvPicPr>
          <p:nvPr/>
        </p:nvPicPr>
        <p:blipFill>
          <a:blip r:embed="rId6"/>
          <a:stretch>
            <a:fillRect/>
          </a:stretch>
        </p:blipFill>
        <p:spPr>
          <a:xfrm>
            <a:off x="4565462" y="1447452"/>
            <a:ext cx="3685246" cy="2220359"/>
          </a:xfrm>
          <a:prstGeom prst="rect">
            <a:avLst/>
          </a:prstGeom>
        </p:spPr>
      </p:pic>
      <p:pic>
        <p:nvPicPr>
          <p:cNvPr id="30" name="Picture 29">
            <a:extLst>
              <a:ext uri="{FF2B5EF4-FFF2-40B4-BE49-F238E27FC236}">
                <a16:creationId xmlns:a16="http://schemas.microsoft.com/office/drawing/2014/main" id="{8CD025F5-829F-179B-6A88-55D85EB32CEE}"/>
              </a:ext>
            </a:extLst>
          </p:cNvPr>
          <p:cNvPicPr>
            <a:picLocks noChangeAspect="1"/>
          </p:cNvPicPr>
          <p:nvPr/>
        </p:nvPicPr>
        <p:blipFill>
          <a:blip r:embed="rId7"/>
          <a:stretch>
            <a:fillRect/>
          </a:stretch>
        </p:blipFill>
        <p:spPr>
          <a:xfrm>
            <a:off x="4565462" y="4213084"/>
            <a:ext cx="3803474" cy="1768615"/>
          </a:xfrm>
          <a:prstGeom prst="rect">
            <a:avLst/>
          </a:prstGeom>
        </p:spPr>
      </p:pic>
      <p:sp>
        <p:nvSpPr>
          <p:cNvPr id="39" name="TextBox 38">
            <a:extLst>
              <a:ext uri="{FF2B5EF4-FFF2-40B4-BE49-F238E27FC236}">
                <a16:creationId xmlns:a16="http://schemas.microsoft.com/office/drawing/2014/main" id="{DC43A93D-B417-28E1-B336-6EA0D50B8B1E}"/>
              </a:ext>
            </a:extLst>
          </p:cNvPr>
          <p:cNvSpPr txBox="1"/>
          <p:nvPr/>
        </p:nvSpPr>
        <p:spPr>
          <a:xfrm>
            <a:off x="8618036" y="3897228"/>
            <a:ext cx="3236824" cy="276999"/>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cảm biến gia tốc 3 trục</a:t>
            </a:r>
            <a:endParaRPr lang="en-US" sz="1200" b="1"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9FE1454-F235-06AC-7414-6BC1A7AF2CAB}"/>
              </a:ext>
            </a:extLst>
          </p:cNvPr>
          <p:cNvSpPr txBox="1"/>
          <p:nvPr/>
        </p:nvSpPr>
        <p:spPr>
          <a:xfrm>
            <a:off x="728348" y="5843140"/>
            <a:ext cx="3275496" cy="276999"/>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a:t>
            </a:r>
            <a:r>
              <a:rPr lang="en-US" sz="1200" b="1" dirty="0">
                <a:latin typeface="Times New Roman" panose="02020603050405020304" pitchFamily="18" charset="0"/>
                <a:cs typeface="Times New Roman" panose="02020603050405020304" pitchFamily="18" charset="0"/>
              </a:rPr>
              <a:t>vi </a:t>
            </a:r>
            <a:r>
              <a:rPr lang="en-US" sz="1200" b="1" dirty="0" err="1">
                <a:latin typeface="Times New Roman" panose="02020603050405020304" pitchFamily="18" charset="0"/>
                <a:cs typeface="Times New Roman" panose="02020603050405020304" pitchFamily="18" charset="0"/>
              </a:rPr>
              <a:t>điều</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khiển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và</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nguồn</a:t>
            </a:r>
            <a:endParaRPr lang="en-US" sz="120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E734F7BD-00D0-E5D9-9C62-A3CE304B78F4}"/>
              </a:ext>
            </a:extLst>
          </p:cNvPr>
          <p:cNvSpPr txBox="1"/>
          <p:nvPr/>
        </p:nvSpPr>
        <p:spPr>
          <a:xfrm>
            <a:off x="4550283" y="3579989"/>
            <a:ext cx="3451140" cy="461665"/>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a:t>
            </a:r>
            <a:r>
              <a:rPr lang="en-US" sz="1200" b="1" dirty="0" err="1">
                <a:latin typeface="Times New Roman" panose="02020603050405020304" pitchFamily="18" charset="0"/>
                <a:cs typeface="Times New Roman" panose="02020603050405020304" pitchFamily="18" charset="0"/>
              </a:rPr>
              <a:t>nhịp</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tim</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và</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nộng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độ</a:t>
            </a:r>
            <a:r>
              <a:rPr lang="en-US" sz="1200" b="1" dirty="0">
                <a:latin typeface="Times New Roman" panose="02020603050405020304" pitchFamily="18" charset="0"/>
                <a:cs typeface="Times New Roman" panose="02020603050405020304" pitchFamily="18" charset="0"/>
              </a:rPr>
              <a:t> oxy </a:t>
            </a:r>
            <a:r>
              <a:rPr lang="en-US" sz="1200" b="1" dirty="0" err="1">
                <a:latin typeface="Times New Roman" panose="02020603050405020304" pitchFamily="18" charset="0"/>
                <a:cs typeface="Times New Roman" panose="02020603050405020304" pitchFamily="18" charset="0"/>
              </a:rPr>
              <a:t>trong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máu</a:t>
            </a:r>
            <a:endParaRPr lang="en-US" sz="1200" b="1"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44DD22B5-3BB0-BD1A-8F1D-478C9546A43E}"/>
              </a:ext>
            </a:extLst>
          </p:cNvPr>
          <p:cNvSpPr txBox="1"/>
          <p:nvPr/>
        </p:nvSpPr>
        <p:spPr>
          <a:xfrm>
            <a:off x="4565462" y="5981699"/>
            <a:ext cx="3275496" cy="276999"/>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hiển thị màn hình OLED</a:t>
            </a:r>
            <a:endParaRPr lang="en-US" sz="1200" b="1" dirty="0">
              <a:latin typeface="Times New Roman" panose="02020603050405020304" pitchFamily="18" charset="0"/>
              <a:cs typeface="Times New Roman" panose="02020603050405020304" pitchFamily="18" charset="0"/>
            </a:endParaRPr>
          </a:p>
        </p:txBody>
      </p:sp>
      <p:pic>
        <p:nvPicPr>
          <p:cNvPr id="47" name="Picture 46">
            <a:extLst>
              <a:ext uri="{FF2B5EF4-FFF2-40B4-BE49-F238E27FC236}">
                <a16:creationId xmlns:a16="http://schemas.microsoft.com/office/drawing/2014/main" id="{2ADD6235-ABF9-24C2-B710-0EFBAEC50F7B}"/>
              </a:ext>
            </a:extLst>
          </p:cNvPr>
          <p:cNvPicPr>
            <a:picLocks noChangeAspect="1"/>
          </p:cNvPicPr>
          <p:nvPr/>
        </p:nvPicPr>
        <p:blipFill>
          <a:blip r:embed="rId8"/>
          <a:stretch>
            <a:fillRect/>
          </a:stretch>
        </p:blipFill>
        <p:spPr>
          <a:xfrm>
            <a:off x="728348" y="1531986"/>
            <a:ext cx="3469786" cy="4271649"/>
          </a:xfrm>
          <a:prstGeom prst="rect">
            <a:avLst/>
          </a:prstGeom>
        </p:spPr>
      </p:pic>
    </p:spTree>
    <p:extLst>
      <p:ext uri="{BB962C8B-B14F-4D97-AF65-F5344CB8AC3E}">
        <p14:creationId xmlns:p14="http://schemas.microsoft.com/office/powerpoint/2010/main" val="635226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06676" y="40418"/>
            <a:ext cx="4778089" cy="757911"/>
            <a:chOff x="3980697" y="3288072"/>
            <a:chExt cx="5018242" cy="2443841"/>
          </a:xfrm>
        </p:grpSpPr>
        <p:sp>
          <p:nvSpPr>
            <p:cNvPr id="21"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24" name="Straight Connector 23">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3" name="Picture 2">
            <a:extLst>
              <a:ext uri="{FF2B5EF4-FFF2-40B4-BE49-F238E27FC236}">
                <a16:creationId xmlns:a16="http://schemas.microsoft.com/office/drawing/2014/main" id="{C9499EED-9D5C-5781-89E8-3714EED5FC51}"/>
              </a:ext>
            </a:extLst>
          </p:cNvPr>
          <p:cNvPicPr>
            <a:picLocks noChangeAspect="1"/>
          </p:cNvPicPr>
          <p:nvPr/>
        </p:nvPicPr>
        <p:blipFill>
          <a:blip r:embed="rId5"/>
          <a:stretch>
            <a:fillRect/>
          </a:stretch>
        </p:blipFill>
        <p:spPr>
          <a:xfrm>
            <a:off x="438150" y="1147244"/>
            <a:ext cx="3312337" cy="5155391"/>
          </a:xfrm>
          <a:prstGeom prst="rect">
            <a:avLst/>
          </a:prstGeom>
        </p:spPr>
      </p:pic>
      <p:pic>
        <p:nvPicPr>
          <p:cNvPr id="4" name="Picture 3">
            <a:extLst>
              <a:ext uri="{FF2B5EF4-FFF2-40B4-BE49-F238E27FC236}">
                <a16:creationId xmlns:a16="http://schemas.microsoft.com/office/drawing/2014/main" id="{CBFA1DC0-EC5A-2010-1920-5AF3D4846205}"/>
              </a:ext>
            </a:extLst>
          </p:cNvPr>
          <p:cNvPicPr>
            <a:picLocks noChangeAspect="1"/>
          </p:cNvPicPr>
          <p:nvPr/>
        </p:nvPicPr>
        <p:blipFill>
          <a:blip r:embed="rId6"/>
          <a:stretch>
            <a:fillRect/>
          </a:stretch>
        </p:blipFill>
        <p:spPr>
          <a:xfrm>
            <a:off x="4874555" y="1362988"/>
            <a:ext cx="2608035" cy="5015454"/>
          </a:xfrm>
          <a:prstGeom prst="rect">
            <a:avLst/>
          </a:prstGeom>
        </p:spPr>
      </p:pic>
      <p:pic>
        <p:nvPicPr>
          <p:cNvPr id="5" name="Picture 4">
            <a:extLst>
              <a:ext uri="{FF2B5EF4-FFF2-40B4-BE49-F238E27FC236}">
                <a16:creationId xmlns:a16="http://schemas.microsoft.com/office/drawing/2014/main" id="{1188D327-4DCC-E6C4-F2FE-6239F297E8C0}"/>
              </a:ext>
            </a:extLst>
          </p:cNvPr>
          <p:cNvPicPr>
            <a:picLocks noChangeAspect="1"/>
          </p:cNvPicPr>
          <p:nvPr/>
        </p:nvPicPr>
        <p:blipFill>
          <a:blip r:embed="rId7"/>
          <a:stretch>
            <a:fillRect/>
          </a:stretch>
        </p:blipFill>
        <p:spPr>
          <a:xfrm>
            <a:off x="8298058" y="1124207"/>
            <a:ext cx="3314191" cy="5178428"/>
          </a:xfrm>
          <a:prstGeom prst="rect">
            <a:avLst/>
          </a:prstGeom>
        </p:spPr>
      </p:pic>
      <p:sp>
        <p:nvSpPr>
          <p:cNvPr id="6" name="TextBox 5">
            <a:extLst>
              <a:ext uri="{FF2B5EF4-FFF2-40B4-BE49-F238E27FC236}">
                <a16:creationId xmlns:a16="http://schemas.microsoft.com/office/drawing/2014/main" id="{0E67643C-C5BE-9937-2FB5-76091D5DD94C}"/>
              </a:ext>
            </a:extLst>
          </p:cNvPr>
          <p:cNvSpPr txBox="1"/>
          <p:nvPr/>
        </p:nvSpPr>
        <p:spPr>
          <a:xfrm>
            <a:off x="1112987" y="1270336"/>
            <a:ext cx="1194706"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ứng dụng</a:t>
            </a:r>
            <a:endParaRPr lang="en-US" sz="9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B060115-4C8E-0AF4-337C-94F936566E96}"/>
              </a:ext>
            </a:extLst>
          </p:cNvPr>
          <p:cNvSpPr txBox="1"/>
          <p:nvPr/>
        </p:nvSpPr>
        <p:spPr>
          <a:xfrm>
            <a:off x="4710532" y="1189051"/>
            <a:ext cx="1194706"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Server</a:t>
            </a:r>
            <a:endParaRPr lang="en-US" sz="9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BC9192-5B3C-9041-82F4-3B1BF7C23E1F}"/>
              </a:ext>
            </a:extLst>
          </p:cNvPr>
          <p:cNvSpPr txBox="1"/>
          <p:nvPr/>
        </p:nvSpPr>
        <p:spPr>
          <a:xfrm>
            <a:off x="8298058" y="1189051"/>
            <a:ext cx="1194706"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thiết bị</a:t>
            </a:r>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80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F722DE-1649-16DF-F2FF-2DFE2D30534C}"/>
              </a:ext>
            </a:extLst>
          </p:cNvPr>
          <p:cNvSpPr txBox="1"/>
          <p:nvPr/>
        </p:nvSpPr>
        <p:spPr>
          <a:xfrm>
            <a:off x="800374" y="882821"/>
            <a:ext cx="470166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mạch</a:t>
            </a:r>
            <a:r>
              <a:rPr lang="en-US" sz="2800" dirty="0">
                <a:latin typeface="Times New Roman" panose="02020603050405020304" pitchFamily="18" charset="0"/>
                <a:cs typeface="Times New Roman" panose="02020603050405020304" pitchFamily="18" charset="0"/>
              </a:rPr>
              <a:t> in PCB</a:t>
            </a:r>
          </a:p>
        </p:txBody>
      </p:sp>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7632" y="73081"/>
            <a:ext cx="634921" cy="619461"/>
          </a:xfrm>
          <a:prstGeom prst="rect">
            <a:avLst/>
          </a:prstGeom>
        </p:spPr>
      </p:pic>
      <p:grpSp>
        <p:nvGrpSpPr>
          <p:cNvPr id="33" name="Group 32"/>
          <p:cNvGrpSpPr/>
          <p:nvPr/>
        </p:nvGrpSpPr>
        <p:grpSpPr>
          <a:xfrm>
            <a:off x="106676" y="40418"/>
            <a:ext cx="4778089" cy="757911"/>
            <a:chOff x="3980697" y="3288072"/>
            <a:chExt cx="5018242" cy="2443841"/>
          </a:xfrm>
        </p:grpSpPr>
        <p:sp>
          <p:nvSpPr>
            <p:cNvPr id="34"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37" name="Straight Connector 36">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4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2" name="Picture 1">
            <a:extLst>
              <a:ext uri="{FF2B5EF4-FFF2-40B4-BE49-F238E27FC236}">
                <a16:creationId xmlns:a16="http://schemas.microsoft.com/office/drawing/2014/main" id="{EECC7721-EA5A-8CD7-F47E-F5C70455D68F}"/>
              </a:ext>
            </a:extLst>
          </p:cNvPr>
          <p:cNvPicPr>
            <a:picLocks noChangeAspect="1"/>
          </p:cNvPicPr>
          <p:nvPr/>
        </p:nvPicPr>
        <p:blipFill>
          <a:blip r:embed="rId5"/>
          <a:srcRect l="2" t="2908" r="-3" b="-1"/>
          <a:stretch>
            <a:fillRect/>
          </a:stretch>
        </p:blipFill>
        <p:spPr>
          <a:xfrm>
            <a:off x="896259" y="1406041"/>
            <a:ext cx="4778693" cy="3897376"/>
          </a:xfrm>
          <a:prstGeom prst="rect">
            <a:avLst/>
          </a:prstGeom>
        </p:spPr>
      </p:pic>
      <p:pic>
        <p:nvPicPr>
          <p:cNvPr id="3" name="Picture 2">
            <a:extLst>
              <a:ext uri="{FF2B5EF4-FFF2-40B4-BE49-F238E27FC236}">
                <a16:creationId xmlns:a16="http://schemas.microsoft.com/office/drawing/2014/main" id="{0D63F4A3-AA58-5946-5DDC-E765F88D3BE7}"/>
              </a:ext>
            </a:extLst>
          </p:cNvPr>
          <p:cNvPicPr>
            <a:picLocks noChangeAspect="1"/>
          </p:cNvPicPr>
          <p:nvPr/>
        </p:nvPicPr>
        <p:blipFill>
          <a:blip r:embed="rId6"/>
          <a:srcRect l="2" t="548" r="-3" b="-1"/>
          <a:stretch>
            <a:fillRect/>
          </a:stretch>
        </p:blipFill>
        <p:spPr>
          <a:xfrm>
            <a:off x="5908356" y="1406040"/>
            <a:ext cx="5442835" cy="3897375"/>
          </a:xfrm>
          <a:prstGeom prst="rect">
            <a:avLst/>
          </a:prstGeom>
        </p:spPr>
      </p:pic>
      <p:sp>
        <p:nvSpPr>
          <p:cNvPr id="4" name="TextBox 3">
            <a:extLst>
              <a:ext uri="{FF2B5EF4-FFF2-40B4-BE49-F238E27FC236}">
                <a16:creationId xmlns:a16="http://schemas.microsoft.com/office/drawing/2014/main" id="{D31E2107-BD63-767B-1EC0-FA603BE54557}"/>
              </a:ext>
            </a:extLst>
          </p:cNvPr>
          <p:cNvSpPr txBox="1"/>
          <p:nvPr/>
        </p:nvSpPr>
        <p:spPr>
          <a:xfrm>
            <a:off x="896259" y="5380644"/>
            <a:ext cx="3411199" cy="307777"/>
          </a:xfrm>
          <a:prstGeom prst="rect">
            <a:avLst/>
          </a:prstGeom>
          <a:noFill/>
        </p:spPr>
        <p:txBody>
          <a:bodyPr wrap="square">
            <a:spAutoFit/>
          </a:bodyPr>
          <a:lstStyle/>
          <a:p>
            <a:r>
              <a:rPr lang="en-US" sz="1400" b="1" dirty="0" err="1">
                <a:latin typeface="Times New Roman" panose="02020603050405020304" pitchFamily="18" charset="0"/>
                <a:cs typeface="Times New Roman" panose="02020603050405020304" pitchFamily="18" charset="0"/>
              </a:rPr>
              <a:t>Mặt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sau</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bảng</a:t>
            </a:r>
            <a:r>
              <a:rPr lang="en-US" sz="1400" b="1" dirty="0">
                <a:latin typeface="Times New Roman" panose="02020603050405020304" pitchFamily="18" charset="0"/>
                <a:cs typeface="Times New Roman" panose="02020603050405020304" pitchFamily="18" charset="0"/>
              </a:rPr>
              <a:t> PCB</a:t>
            </a:r>
          </a:p>
        </p:txBody>
      </p:sp>
      <p:sp>
        <p:nvSpPr>
          <p:cNvPr id="5" name="TextBox 4">
            <a:extLst>
              <a:ext uri="{FF2B5EF4-FFF2-40B4-BE49-F238E27FC236}">
                <a16:creationId xmlns:a16="http://schemas.microsoft.com/office/drawing/2014/main" id="{A532B0F8-CA83-25D4-9688-C9446D764893}"/>
              </a:ext>
            </a:extLst>
          </p:cNvPr>
          <p:cNvSpPr txBox="1"/>
          <p:nvPr/>
        </p:nvSpPr>
        <p:spPr>
          <a:xfrm>
            <a:off x="5908356" y="5380644"/>
            <a:ext cx="2558210" cy="307777"/>
          </a:xfrm>
          <a:prstGeom prst="rect">
            <a:avLst/>
          </a:prstGeom>
          <a:noFill/>
        </p:spPr>
        <p:txBody>
          <a:bodyPr wrap="square">
            <a:spAutoFit/>
          </a:bodyPr>
          <a:lstStyle/>
          <a:p>
            <a:r>
              <a:rPr lang="vi-VN" sz="1400" b="1" dirty="0">
                <a:latin typeface="Times New Roman" panose="02020603050405020304" pitchFamily="18" charset="0"/>
                <a:cs typeface="Times New Roman" panose="02020603050405020304" pitchFamily="18" charset="0"/>
              </a:rPr>
              <a:t>Mặt trước bảng PCB</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5226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7B9587F1-7570-AE5C-002A-B5051CC2B13B}"/>
              </a:ext>
            </a:extLst>
          </p:cNvPr>
          <p:cNvSpPr txBox="1"/>
          <p:nvPr/>
        </p:nvSpPr>
        <p:spPr>
          <a:xfrm>
            <a:off x="-6092301" y="1374808"/>
            <a:ext cx="5031805" cy="4457952"/>
          </a:xfrm>
          <a:prstGeom prst="rect">
            <a:avLst/>
          </a:prstGeom>
          <a:noFill/>
        </p:spPr>
        <p:txBody>
          <a:bodyPr wrap="square">
            <a:spAutoFit/>
          </a:bodyPr>
          <a:lstStyle/>
          <a:p>
            <a:pPr marL="346710" marR="8890" indent="-342900" algn="just">
              <a:lnSpc>
                <a:spcPct val="150000"/>
              </a:lnSpc>
              <a:spcAft>
                <a:spcPts val="80"/>
              </a:spcAft>
              <a:buFont typeface="Arial" panose="020B0604020202020204" pitchFamily="34" charset="0"/>
              <a:buChar char="•"/>
            </a:pPr>
            <a:r>
              <a:rPr lang="en-US" sz="2400">
                <a:solidFill>
                  <a:srgbClr val="000000"/>
                </a:solidFill>
                <a:effectLst/>
                <a:latin typeface="Times New Roman" panose="02020603050405020304" pitchFamily="18" charset="0"/>
                <a:ea typeface="Calibri" panose="020F0502020204030204" pitchFamily="34" charset="0"/>
              </a:rPr>
              <a:t>Arduino mega sử dụng nguồn từ cổng USB của Raspberry Pi 3B+. Do đó nhóm sẽ dùng 1 Adapter 5V, 2.5A để cấp nguồn cho Raspberry Pi sau đó sử dụng cổng USB của Raspberry Pi để cấp nguồn và gửi tín hiệu từ m</a:t>
            </a:r>
            <a:r>
              <a:rPr lang="en-US" sz="2400">
                <a:solidFill>
                  <a:srgbClr val="000000"/>
                </a:solidFill>
                <a:latin typeface="Times New Roman" panose="02020603050405020304" pitchFamily="18" charset="0"/>
                <a:ea typeface="Calibri" panose="020F0502020204030204" pitchFamily="34" charset="0"/>
              </a:rPr>
              <a:t>ô-đun</a:t>
            </a:r>
            <a:r>
              <a:rPr lang="en-US" sz="2400">
                <a:solidFill>
                  <a:srgbClr val="000000"/>
                </a:solidFill>
                <a:effectLst/>
                <a:latin typeface="Times New Roman" panose="02020603050405020304" pitchFamily="18" charset="0"/>
                <a:ea typeface="Calibri" panose="020F0502020204030204" pitchFamily="34" charset="0"/>
              </a:rPr>
              <a:t> Camera </a:t>
            </a:r>
            <a:r>
              <a:rPr lang="en-US" sz="2400">
                <a:solidFill>
                  <a:srgbClr val="000000"/>
                </a:solidFill>
                <a:latin typeface="Times New Roman" panose="02020603050405020304" pitchFamily="18" charset="0"/>
                <a:ea typeface="Calibri" panose="020F0502020204030204" pitchFamily="34" charset="0"/>
              </a:rPr>
              <a:t>P</a:t>
            </a:r>
            <a:r>
              <a:rPr lang="en-US" sz="2400">
                <a:solidFill>
                  <a:srgbClr val="000000"/>
                </a:solidFill>
                <a:effectLst/>
                <a:latin typeface="Times New Roman" panose="02020603050405020304" pitchFamily="18" charset="0"/>
                <a:ea typeface="Calibri" panose="020F0502020204030204" pitchFamily="34" charset="0"/>
              </a:rPr>
              <a:t>i về cho Arduino Mega 2560.</a:t>
            </a:r>
            <a:endParaRPr lang="vi-VN" sz="2400">
              <a:solidFill>
                <a:srgbClr val="44546A"/>
              </a:solidFill>
              <a:effectLst/>
              <a:latin typeface="Times New Roman" panose="02020603050405020304" pitchFamily="18" charset="0"/>
              <a:ea typeface="Calibri" panose="020F0502020204030204" pitchFamily="34" charset="0"/>
            </a:endParaRPr>
          </a:p>
        </p:txBody>
      </p:sp>
      <p:graphicFrame>
        <p:nvGraphicFramePr>
          <p:cNvPr id="25" name="Table 24">
            <a:extLst>
              <a:ext uri="{FF2B5EF4-FFF2-40B4-BE49-F238E27FC236}">
                <a16:creationId xmlns:a16="http://schemas.microsoft.com/office/drawing/2014/main" id="{0DEF36ED-7A19-8AB0-F34E-8458A136087A}"/>
              </a:ext>
            </a:extLst>
          </p:cNvPr>
          <p:cNvGraphicFramePr>
            <a:graphicFrameLocks noGrp="1"/>
          </p:cNvGraphicFramePr>
          <p:nvPr>
            <p:extLst>
              <p:ext uri="{D42A27DB-BD31-4B8C-83A1-F6EECF244321}">
                <p14:modId xmlns:p14="http://schemas.microsoft.com/office/powerpoint/2010/main" val="4030324883"/>
              </p:ext>
            </p:extLst>
          </p:nvPr>
        </p:nvGraphicFramePr>
        <p:xfrm>
          <a:off x="13639497" y="2037178"/>
          <a:ext cx="5439438" cy="2732767"/>
        </p:xfrm>
        <a:graphic>
          <a:graphicData uri="http://schemas.openxmlformats.org/drawingml/2006/table">
            <a:tbl>
              <a:tblPr firstRow="1" firstCol="1" lastRow="1" lastCol="1" bandRow="1" bandCol="1">
                <a:tableStyleId>{5940675A-B579-460E-94D1-54222C63F5DA}</a:tableStyleId>
              </a:tblPr>
              <a:tblGrid>
                <a:gridCol w="572630">
                  <a:extLst>
                    <a:ext uri="{9D8B030D-6E8A-4147-A177-3AD203B41FA5}">
                      <a16:colId xmlns:a16="http://schemas.microsoft.com/office/drawing/2014/main" val="1252409441"/>
                    </a:ext>
                  </a:extLst>
                </a:gridCol>
                <a:gridCol w="1752333">
                  <a:extLst>
                    <a:ext uri="{9D8B030D-6E8A-4147-A177-3AD203B41FA5}">
                      <a16:colId xmlns:a16="http://schemas.microsoft.com/office/drawing/2014/main" val="2816435338"/>
                    </a:ext>
                  </a:extLst>
                </a:gridCol>
                <a:gridCol w="590769">
                  <a:extLst>
                    <a:ext uri="{9D8B030D-6E8A-4147-A177-3AD203B41FA5}">
                      <a16:colId xmlns:a16="http://schemas.microsoft.com/office/drawing/2014/main" val="2329760751"/>
                    </a:ext>
                  </a:extLst>
                </a:gridCol>
                <a:gridCol w="1049738">
                  <a:extLst>
                    <a:ext uri="{9D8B030D-6E8A-4147-A177-3AD203B41FA5}">
                      <a16:colId xmlns:a16="http://schemas.microsoft.com/office/drawing/2014/main" val="287410111"/>
                    </a:ext>
                  </a:extLst>
                </a:gridCol>
                <a:gridCol w="1473968">
                  <a:extLst>
                    <a:ext uri="{9D8B030D-6E8A-4147-A177-3AD203B41FA5}">
                      <a16:colId xmlns:a16="http://schemas.microsoft.com/office/drawing/2014/main" val="3929355893"/>
                    </a:ext>
                  </a:extLst>
                </a:gridCol>
              </a:tblGrid>
              <a:tr h="605393">
                <a:tc>
                  <a:txBody>
                    <a:bodyPr/>
                    <a:lstStyle/>
                    <a:p>
                      <a:pPr marL="176213" marR="6985" indent="-63500" algn="just">
                        <a:lnSpc>
                          <a:spcPct val="150000"/>
                        </a:lnSpc>
                        <a:spcAft>
                          <a:spcPts val="80"/>
                        </a:spcAft>
                      </a:pPr>
                      <a:r>
                        <a:rPr lang="en-US" sz="1300" b="1">
                          <a:effectLst/>
                        </a:rPr>
                        <a:t>STT</a:t>
                      </a:r>
                      <a:endParaRPr lang="vi-VN" sz="1300" b="1">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b="1">
                          <a:solidFill>
                            <a:sysClr val="windowText" lastClr="000000"/>
                          </a:solidFill>
                          <a:effectLst/>
                        </a:rPr>
                        <a:t>Tên linh kiện</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tc>
                  <a:txBody>
                    <a:bodyPr/>
                    <a:lstStyle/>
                    <a:p>
                      <a:pPr marL="19050" marR="6985" indent="44450" algn="ctr">
                        <a:lnSpc>
                          <a:spcPct val="150000"/>
                        </a:lnSpc>
                        <a:spcAft>
                          <a:spcPts val="80"/>
                        </a:spcAft>
                      </a:pPr>
                      <a:r>
                        <a:rPr lang="en-US" sz="1300" b="1">
                          <a:solidFill>
                            <a:sysClr val="windowText" lastClr="000000"/>
                          </a:solidFill>
                          <a:effectLst/>
                        </a:rPr>
                        <a:t>Số lượng</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tc>
                  <a:txBody>
                    <a:bodyPr/>
                    <a:lstStyle/>
                    <a:p>
                      <a:pPr marL="14288" marR="6985" indent="98425" algn="ctr">
                        <a:lnSpc>
                          <a:spcPct val="150000"/>
                        </a:lnSpc>
                        <a:spcAft>
                          <a:spcPts val="80"/>
                        </a:spcAft>
                      </a:pPr>
                      <a:r>
                        <a:rPr lang="en-US" sz="1300" b="1">
                          <a:solidFill>
                            <a:sysClr val="windowText" lastClr="000000"/>
                          </a:solidFill>
                          <a:effectLst/>
                        </a:rPr>
                        <a:t>Điện áp(V)</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tc>
                  <a:txBody>
                    <a:bodyPr/>
                    <a:lstStyle/>
                    <a:p>
                      <a:pPr marL="15875" marR="6985" indent="47625" algn="ctr">
                        <a:lnSpc>
                          <a:spcPct val="150000"/>
                        </a:lnSpc>
                        <a:spcAft>
                          <a:spcPts val="80"/>
                        </a:spcAft>
                      </a:pPr>
                      <a:r>
                        <a:rPr lang="en-US" sz="1300" b="1">
                          <a:solidFill>
                            <a:sysClr val="windowText" lastClr="000000"/>
                          </a:solidFill>
                          <a:effectLst/>
                        </a:rPr>
                        <a:t>Dòng điện / 1 thiết bị</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279073616"/>
                  </a:ext>
                </a:extLst>
              </a:tr>
              <a:tr h="306148">
                <a:tc>
                  <a:txBody>
                    <a:bodyPr/>
                    <a:lstStyle/>
                    <a:p>
                      <a:pPr marL="105410" marR="6985" indent="284480" algn="just">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Arduino Mega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200mA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3390560766"/>
                  </a:ext>
                </a:extLst>
              </a:tr>
              <a:tr h="310372">
                <a:tc>
                  <a:txBody>
                    <a:bodyPr/>
                    <a:lstStyle/>
                    <a:p>
                      <a:pPr marL="105410" marR="6985" indent="284480" algn="just">
                        <a:lnSpc>
                          <a:spcPct val="150000"/>
                        </a:lnSpc>
                        <a:spcAft>
                          <a:spcPts val="80"/>
                        </a:spcAft>
                      </a:pPr>
                      <a:r>
                        <a:rPr lang="en-US" sz="1300">
                          <a:effectLst/>
                        </a:rPr>
                        <a:t>2</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Raspberry Pi 3B+</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2.5A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276041774"/>
                  </a:ext>
                </a:extLst>
              </a:tr>
              <a:tr h="306148">
                <a:tc>
                  <a:txBody>
                    <a:bodyPr/>
                    <a:lstStyle/>
                    <a:p>
                      <a:pPr marL="105410" marR="6985" indent="284480" algn="just">
                        <a:lnSpc>
                          <a:spcPct val="150000"/>
                        </a:lnSpc>
                        <a:spcAft>
                          <a:spcPts val="80"/>
                        </a:spcAft>
                      </a:pPr>
                      <a:r>
                        <a:rPr lang="en-US" sz="1300">
                          <a:effectLst/>
                        </a:rPr>
                        <a:t>3</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Module HX711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1.5mA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2858194711"/>
                  </a:ext>
                </a:extLst>
              </a:tr>
              <a:tr h="285579">
                <a:tc>
                  <a:txBody>
                    <a:bodyPr/>
                    <a:lstStyle/>
                    <a:p>
                      <a:pPr marL="105410" marR="6985" indent="284480" algn="just">
                        <a:lnSpc>
                          <a:spcPct val="150000"/>
                        </a:lnSpc>
                        <a:spcAft>
                          <a:spcPts val="80"/>
                        </a:spcAft>
                      </a:pPr>
                      <a:r>
                        <a:rPr lang="en-US" sz="1300">
                          <a:effectLst/>
                        </a:rPr>
                        <a:t>4</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LCD 20x4</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600uA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2168237567"/>
                  </a:ext>
                </a:extLst>
              </a:tr>
              <a:tr h="306831">
                <a:tc>
                  <a:txBody>
                    <a:bodyPr/>
                    <a:lstStyle/>
                    <a:p>
                      <a:pPr marL="105410" marR="6985" indent="284480" algn="just">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GPIO Arduino</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16</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20mA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1456085388"/>
                  </a:ext>
                </a:extLst>
              </a:tr>
              <a:tr h="306148">
                <a:tc>
                  <a:txBody>
                    <a:bodyPr/>
                    <a:lstStyle/>
                    <a:p>
                      <a:pPr marL="105410" marR="6985" indent="284480" algn="just">
                        <a:lnSpc>
                          <a:spcPct val="150000"/>
                        </a:lnSpc>
                        <a:spcAft>
                          <a:spcPts val="80"/>
                        </a:spcAft>
                      </a:pPr>
                      <a:r>
                        <a:rPr lang="en-US" sz="1300">
                          <a:effectLst/>
                        </a:rPr>
                        <a:t>6</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Servo MG996R</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2</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0.15A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48832642"/>
                  </a:ext>
                </a:extLst>
              </a:tr>
              <a:tr h="306148">
                <a:tc>
                  <a:txBody>
                    <a:bodyPr/>
                    <a:lstStyle/>
                    <a:p>
                      <a:pPr marL="105410" marR="6985" indent="284480" algn="just">
                        <a:lnSpc>
                          <a:spcPct val="150000"/>
                        </a:lnSpc>
                        <a:spcAft>
                          <a:spcPts val="80"/>
                        </a:spcAft>
                      </a:pPr>
                      <a:r>
                        <a:rPr lang="en-US" sz="1300">
                          <a:effectLst/>
                        </a:rPr>
                        <a:t>7</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2088" marR="6985" indent="31750" algn="just">
                        <a:lnSpc>
                          <a:spcPct val="150000"/>
                        </a:lnSpc>
                        <a:spcAft>
                          <a:spcPts val="80"/>
                        </a:spcAft>
                      </a:pPr>
                      <a:r>
                        <a:rPr lang="en-US" sz="1300">
                          <a:effectLst/>
                        </a:rPr>
                        <a:t>Cảm biến E18-D80NK</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3</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300mA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152504505"/>
                  </a:ext>
                </a:extLst>
              </a:tr>
            </a:tbl>
          </a:graphicData>
        </a:graphic>
      </p:graphicFrame>
      <p:grpSp>
        <p:nvGrpSpPr>
          <p:cNvPr id="27" name="Group 26"/>
          <p:cNvGrpSpPr/>
          <p:nvPr/>
        </p:nvGrpSpPr>
        <p:grpSpPr>
          <a:xfrm>
            <a:off x="106676" y="40418"/>
            <a:ext cx="4778089" cy="757911"/>
            <a:chOff x="3980697" y="3288072"/>
            <a:chExt cx="5018242" cy="2443841"/>
          </a:xfrm>
        </p:grpSpPr>
        <p:sp>
          <p:nvSpPr>
            <p:cNvPr id="28"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31" name="Straight Connector 30">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39"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3" name="Picture 2">
            <a:extLst>
              <a:ext uri="{FF2B5EF4-FFF2-40B4-BE49-F238E27FC236}">
                <a16:creationId xmlns:a16="http://schemas.microsoft.com/office/drawing/2014/main" id="{7FA70043-535F-DA71-DECC-86B9B9C4B13A}"/>
              </a:ext>
            </a:extLst>
          </p:cNvPr>
          <p:cNvPicPr>
            <a:picLocks noChangeAspect="1"/>
          </p:cNvPicPr>
          <p:nvPr/>
        </p:nvPicPr>
        <p:blipFill>
          <a:blip r:embed="rId5"/>
          <a:stretch>
            <a:fillRect/>
          </a:stretch>
        </p:blipFill>
        <p:spPr>
          <a:xfrm>
            <a:off x="563040" y="1978520"/>
            <a:ext cx="3442389" cy="2969060"/>
          </a:xfrm>
          <a:prstGeom prst="rect">
            <a:avLst/>
          </a:prstGeom>
        </p:spPr>
      </p:pic>
      <p:sp>
        <p:nvSpPr>
          <p:cNvPr id="4" name="TextBox 3">
            <a:extLst>
              <a:ext uri="{FF2B5EF4-FFF2-40B4-BE49-F238E27FC236}">
                <a16:creationId xmlns:a16="http://schemas.microsoft.com/office/drawing/2014/main" id="{B17EF9F6-6A88-4D50-EFBB-213E0917A3ED}"/>
              </a:ext>
            </a:extLst>
          </p:cNvPr>
          <p:cNvSpPr txBox="1"/>
          <p:nvPr/>
        </p:nvSpPr>
        <p:spPr>
          <a:xfrm>
            <a:off x="618026" y="4945110"/>
            <a:ext cx="3398501" cy="307777"/>
          </a:xfrm>
          <a:prstGeom prst="rect">
            <a:avLst/>
          </a:prstGeom>
          <a:noFill/>
        </p:spPr>
        <p:txBody>
          <a:bodyPr wrap="square">
            <a:spAutoFit/>
          </a:bodyPr>
          <a:lstStyle/>
          <a:p>
            <a:r>
              <a:rPr lang="vi-VN" sz="1400" b="1" dirty="0">
                <a:latin typeface="Times New Roman" panose="02020603050405020304" pitchFamily="18" charset="0"/>
                <a:cs typeface="Times New Roman" panose="02020603050405020304" pitchFamily="18" charset="0"/>
              </a:rPr>
              <a:t>Mạch điều khiển hoàn thiện - mặt trước</a:t>
            </a:r>
            <a:endParaRPr lang="en-US" sz="1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45BCC7-C085-E48E-0527-BF872E4E62AB}"/>
              </a:ext>
            </a:extLst>
          </p:cNvPr>
          <p:cNvPicPr>
            <a:picLocks noChangeAspect="1"/>
          </p:cNvPicPr>
          <p:nvPr/>
        </p:nvPicPr>
        <p:blipFill>
          <a:blip r:embed="rId6"/>
          <a:stretch>
            <a:fillRect/>
          </a:stretch>
        </p:blipFill>
        <p:spPr>
          <a:xfrm>
            <a:off x="4293263" y="1978520"/>
            <a:ext cx="3855923" cy="2969060"/>
          </a:xfrm>
          <a:prstGeom prst="rect">
            <a:avLst/>
          </a:prstGeom>
        </p:spPr>
      </p:pic>
      <p:sp>
        <p:nvSpPr>
          <p:cNvPr id="6" name="TextBox 5">
            <a:extLst>
              <a:ext uri="{FF2B5EF4-FFF2-40B4-BE49-F238E27FC236}">
                <a16:creationId xmlns:a16="http://schemas.microsoft.com/office/drawing/2014/main" id="{FF34654C-ECE6-9CE4-57EA-67C29257C28F}"/>
              </a:ext>
            </a:extLst>
          </p:cNvPr>
          <p:cNvSpPr txBox="1"/>
          <p:nvPr/>
        </p:nvSpPr>
        <p:spPr>
          <a:xfrm>
            <a:off x="4317542" y="4944078"/>
            <a:ext cx="3191941" cy="307777"/>
          </a:xfrm>
          <a:prstGeom prst="rect">
            <a:avLst/>
          </a:prstGeom>
          <a:noFill/>
        </p:spPr>
        <p:txBody>
          <a:bodyPr wrap="square">
            <a:spAutoFit/>
          </a:bodyPr>
          <a:lstStyle/>
          <a:p>
            <a:r>
              <a:rPr lang="en-US" sz="1400" b="1" dirty="0" err="1">
                <a:latin typeface="Times New Roman" panose="02020603050405020304" pitchFamily="18" charset="0"/>
                <a:cs typeface="Times New Roman" panose="02020603050405020304" pitchFamily="18" charset="0"/>
              </a:rPr>
              <a:t>Mạch</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điều</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khiển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hoàn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thiện</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mặt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sau</a:t>
            </a:r>
            <a:endParaRPr lang="en-US" sz="1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765F3C9-A1F1-60CB-0829-572FBF83C7CD}"/>
              </a:ext>
            </a:extLst>
          </p:cNvPr>
          <p:cNvPicPr>
            <a:picLocks noChangeAspect="1"/>
          </p:cNvPicPr>
          <p:nvPr/>
        </p:nvPicPr>
        <p:blipFill>
          <a:blip r:embed="rId7"/>
          <a:stretch>
            <a:fillRect/>
          </a:stretch>
        </p:blipFill>
        <p:spPr>
          <a:xfrm rot="16200000">
            <a:off x="7973673" y="1289823"/>
            <a:ext cx="4118633" cy="3191941"/>
          </a:xfrm>
          <a:prstGeom prst="rect">
            <a:avLst/>
          </a:prstGeom>
        </p:spPr>
      </p:pic>
      <p:sp>
        <p:nvSpPr>
          <p:cNvPr id="8" name="TextBox 7">
            <a:extLst>
              <a:ext uri="{FF2B5EF4-FFF2-40B4-BE49-F238E27FC236}">
                <a16:creationId xmlns:a16="http://schemas.microsoft.com/office/drawing/2014/main" id="{AF5E0807-C8B2-DF96-8F53-7980DF51572F}"/>
              </a:ext>
            </a:extLst>
          </p:cNvPr>
          <p:cNvSpPr txBox="1"/>
          <p:nvPr/>
        </p:nvSpPr>
        <p:spPr>
          <a:xfrm>
            <a:off x="8437018" y="4915097"/>
            <a:ext cx="2465317" cy="307777"/>
          </a:xfrm>
          <a:prstGeom prst="rect">
            <a:avLst/>
          </a:prstGeom>
          <a:noFill/>
        </p:spPr>
        <p:txBody>
          <a:bodyPr wrap="square">
            <a:spAutoFit/>
          </a:bodyPr>
          <a:lstStyle/>
          <a:p>
            <a:r>
              <a:rPr lang="en-US" sz="1400" b="1" dirty="0" err="1">
                <a:latin typeface="Times New Roman" panose="02020603050405020304" pitchFamily="18" charset="0"/>
                <a:cs typeface="Times New Roman" panose="02020603050405020304" pitchFamily="18" charset="0"/>
              </a:rPr>
              <a:t>Lắp</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đặt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mạch</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vào</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trong</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hộp</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026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0332FEF-A43E-71E4-0C6D-A3B305647455}"/>
              </a:ext>
            </a:extLst>
          </p:cNvPr>
          <p:cNvCxnSpPr>
            <a:cxnSpLocks/>
          </p:cNvCxnSpPr>
          <p:nvPr/>
        </p:nvCxnSpPr>
        <p:spPr>
          <a:xfrm>
            <a:off x="3882269" y="10758458"/>
            <a:ext cx="1221912" cy="262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06676" y="40418"/>
            <a:ext cx="4778089" cy="757911"/>
            <a:chOff x="3980697" y="3288072"/>
            <a:chExt cx="5018242" cy="2443841"/>
          </a:xfrm>
        </p:grpSpPr>
        <p:sp>
          <p:nvSpPr>
            <p:cNvPr id="15"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18" name="Straight Connector 17">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2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2" name="Picture 1">
            <a:extLst>
              <a:ext uri="{FF2B5EF4-FFF2-40B4-BE49-F238E27FC236}">
                <a16:creationId xmlns:a16="http://schemas.microsoft.com/office/drawing/2014/main" id="{CF52E91C-60B6-59EB-6468-46608DA87CF8}"/>
              </a:ext>
            </a:extLst>
          </p:cNvPr>
          <p:cNvPicPr>
            <a:picLocks noChangeAspect="1"/>
          </p:cNvPicPr>
          <p:nvPr/>
        </p:nvPicPr>
        <p:blipFill>
          <a:blip r:embed="rId5"/>
          <a:stretch>
            <a:fillRect/>
          </a:stretch>
        </p:blipFill>
        <p:spPr>
          <a:xfrm>
            <a:off x="2552185" y="1081224"/>
            <a:ext cx="7087629" cy="4695552"/>
          </a:xfrm>
          <a:prstGeom prst="rect">
            <a:avLst/>
          </a:prstGeom>
        </p:spPr>
      </p:pic>
      <p:sp>
        <p:nvSpPr>
          <p:cNvPr id="3" name="TextBox 2">
            <a:extLst>
              <a:ext uri="{FF2B5EF4-FFF2-40B4-BE49-F238E27FC236}">
                <a16:creationId xmlns:a16="http://schemas.microsoft.com/office/drawing/2014/main" id="{84A877E7-5ACE-A8BC-9D38-00CF7C227B62}"/>
              </a:ext>
            </a:extLst>
          </p:cNvPr>
          <p:cNvSpPr txBox="1"/>
          <p:nvPr/>
        </p:nvSpPr>
        <p:spPr>
          <a:xfrm>
            <a:off x="4805076" y="6030668"/>
            <a:ext cx="2581846" cy="400110"/>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Sản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phẩm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hoàn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chỉnh</a:t>
            </a:r>
            <a:r>
              <a:rPr 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21941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grpSp>
        <p:nvGrpSpPr>
          <p:cNvPr id="9" name="Group 8">
            <a:extLst>
              <a:ext uri="{FF2B5EF4-FFF2-40B4-BE49-F238E27FC236}">
                <a16:creationId xmlns:a16="http://schemas.microsoft.com/office/drawing/2014/main" id="{D39CF098-5045-FBC0-0AD7-13544A7AF48F}"/>
              </a:ext>
            </a:extLst>
          </p:cNvPr>
          <p:cNvGrpSpPr/>
          <p:nvPr/>
        </p:nvGrpSpPr>
        <p:grpSpPr>
          <a:xfrm>
            <a:off x="77799" y="133675"/>
            <a:ext cx="4704784" cy="840513"/>
            <a:chOff x="5454206" y="4889286"/>
            <a:chExt cx="4746887" cy="1113393"/>
          </a:xfrm>
        </p:grpSpPr>
        <p:sp>
          <p:nvSpPr>
            <p:cNvPr id="10" name="Rectangle: Rounded Corners 50">
              <a:extLst>
                <a:ext uri="{FF2B5EF4-FFF2-40B4-BE49-F238E27FC236}">
                  <a16:creationId xmlns:a16="http://schemas.microsoft.com/office/drawing/2014/main" id="{80A4C2CE-6587-4443-962F-0F7BBD5D6764}"/>
                </a:ext>
              </a:extLst>
            </p:cNvPr>
            <p:cNvSpPr/>
            <p:nvPr/>
          </p:nvSpPr>
          <p:spPr>
            <a:xfrm>
              <a:off x="6012374" y="5042041"/>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51">
              <a:extLst>
                <a:ext uri="{FF2B5EF4-FFF2-40B4-BE49-F238E27FC236}">
                  <a16:creationId xmlns:a16="http://schemas.microsoft.com/office/drawing/2014/main" id="{7B9D6E1A-2ECE-43FF-AC23-8BC7F0638246}"/>
                </a:ext>
              </a:extLst>
            </p:cNvPr>
            <p:cNvSpPr/>
            <p:nvPr/>
          </p:nvSpPr>
          <p:spPr>
            <a:xfrm rot="2700000">
              <a:off x="5374207" y="4969285"/>
              <a:ext cx="1113393" cy="953395"/>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2F38BC-8582-403B-AB67-F321C5F12A40}"/>
                </a:ext>
              </a:extLst>
            </p:cNvPr>
            <p:cNvSpPr txBox="1"/>
            <p:nvPr/>
          </p:nvSpPr>
          <p:spPr>
            <a:xfrm>
              <a:off x="5765253" y="50420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13" name="Straight Connector 12">
              <a:extLst>
                <a:ext uri="{FF2B5EF4-FFF2-40B4-BE49-F238E27FC236}">
                  <a16:creationId xmlns:a16="http://schemas.microsoft.com/office/drawing/2014/main" id="{1EC9FC99-A591-4F1F-BE4C-4026FA0115D3}"/>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9ED5CD-59CA-4DB3-A9DA-18C77C24BFA1}"/>
                </a:ext>
              </a:extLst>
            </p:cNvPr>
            <p:cNvSpPr txBox="1"/>
            <p:nvPr/>
          </p:nvSpPr>
          <p:spPr>
            <a:xfrm>
              <a:off x="6304979" y="5195517"/>
              <a:ext cx="3003543" cy="489239"/>
            </a:xfrm>
            <a:prstGeom prst="rect">
              <a:avLst/>
            </a:prstGeom>
            <a:noFill/>
          </p:spPr>
          <p:txBody>
            <a:bodyPr wrap="square" rtlCol="0">
              <a:spAutoFit/>
            </a:bodyPr>
            <a:lstStyle/>
            <a:p>
              <a:pPr algn="ctr"/>
              <a:r>
                <a:rPr lang="vi-VN" spc="-50" dirty="0">
                  <a:solidFill>
                    <a:schemeClr val="bg1"/>
                  </a:solidFill>
                  <a:latin typeface="Times New Roman" panose="02020603050405020304" pitchFamily="18" charset="0"/>
                  <a:cs typeface="Times New Roman" panose="02020603050405020304" pitchFamily="18" charset="0"/>
                </a:rPr>
                <a:t>KẾT QUẢ VÀ ĐÁNH GIÁ</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5" name="Graphic 72" descr="Bar graph with upward trend with solid fill">
              <a:extLst>
                <a:ext uri="{FF2B5EF4-FFF2-40B4-BE49-F238E27FC236}">
                  <a16:creationId xmlns:a16="http://schemas.microsoft.com/office/drawing/2014/main" id="{B8595AB3-5703-4294-A634-23B6DDFCD0C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pic>
        <p:nvPicPr>
          <p:cNvPr id="6" name="Picture 5">
            <a:extLst>
              <a:ext uri="{FF2B5EF4-FFF2-40B4-BE49-F238E27FC236}">
                <a16:creationId xmlns:a16="http://schemas.microsoft.com/office/drawing/2014/main" id="{EB6B1B2C-9D7D-EB1B-42A5-BB13352DC1D8}"/>
              </a:ext>
            </a:extLst>
          </p:cNvPr>
          <p:cNvPicPr>
            <a:picLocks noChangeAspect="1"/>
          </p:cNvPicPr>
          <p:nvPr/>
        </p:nvPicPr>
        <p:blipFill>
          <a:blip r:embed="rId7"/>
          <a:stretch>
            <a:fillRect/>
          </a:stretch>
        </p:blipFill>
        <p:spPr>
          <a:xfrm>
            <a:off x="3087184" y="1444447"/>
            <a:ext cx="2051447" cy="4508677"/>
          </a:xfrm>
          <a:prstGeom prst="rect">
            <a:avLst/>
          </a:prstGeom>
        </p:spPr>
      </p:pic>
      <p:pic>
        <p:nvPicPr>
          <p:cNvPr id="7" name="Picture 6">
            <a:extLst>
              <a:ext uri="{FF2B5EF4-FFF2-40B4-BE49-F238E27FC236}">
                <a16:creationId xmlns:a16="http://schemas.microsoft.com/office/drawing/2014/main" id="{8C906325-33D5-3646-3227-9765BD0B3F48}"/>
              </a:ext>
            </a:extLst>
          </p:cNvPr>
          <p:cNvPicPr>
            <a:picLocks noChangeAspect="1"/>
          </p:cNvPicPr>
          <p:nvPr/>
        </p:nvPicPr>
        <p:blipFill>
          <a:blip r:embed="rId8"/>
          <a:stretch>
            <a:fillRect/>
          </a:stretch>
        </p:blipFill>
        <p:spPr>
          <a:xfrm>
            <a:off x="5337223" y="1444447"/>
            <a:ext cx="2062719" cy="4508677"/>
          </a:xfrm>
          <a:prstGeom prst="rect">
            <a:avLst/>
          </a:prstGeom>
        </p:spPr>
      </p:pic>
      <p:pic>
        <p:nvPicPr>
          <p:cNvPr id="8" name="Picture 7">
            <a:extLst>
              <a:ext uri="{FF2B5EF4-FFF2-40B4-BE49-F238E27FC236}">
                <a16:creationId xmlns:a16="http://schemas.microsoft.com/office/drawing/2014/main" id="{A857492B-14D2-6649-0176-4CFFD72833C0}"/>
              </a:ext>
            </a:extLst>
          </p:cNvPr>
          <p:cNvPicPr>
            <a:picLocks noChangeAspect="1"/>
          </p:cNvPicPr>
          <p:nvPr/>
        </p:nvPicPr>
        <p:blipFill>
          <a:blip r:embed="rId9"/>
          <a:stretch>
            <a:fillRect/>
          </a:stretch>
        </p:blipFill>
        <p:spPr>
          <a:xfrm>
            <a:off x="7587262" y="1444447"/>
            <a:ext cx="2085263" cy="4508677"/>
          </a:xfrm>
          <a:prstGeom prst="rect">
            <a:avLst/>
          </a:prstGeom>
        </p:spPr>
      </p:pic>
      <p:pic>
        <p:nvPicPr>
          <p:cNvPr id="16" name="Picture 15">
            <a:extLst>
              <a:ext uri="{FF2B5EF4-FFF2-40B4-BE49-F238E27FC236}">
                <a16:creationId xmlns:a16="http://schemas.microsoft.com/office/drawing/2014/main" id="{860BA59E-6548-9529-3DE1-5AC159C08627}"/>
              </a:ext>
            </a:extLst>
          </p:cNvPr>
          <p:cNvPicPr>
            <a:picLocks noChangeAspect="1"/>
          </p:cNvPicPr>
          <p:nvPr/>
        </p:nvPicPr>
        <p:blipFill>
          <a:blip r:embed="rId10"/>
          <a:stretch>
            <a:fillRect/>
          </a:stretch>
        </p:blipFill>
        <p:spPr>
          <a:xfrm>
            <a:off x="9872456" y="1467199"/>
            <a:ext cx="2085954" cy="4485925"/>
          </a:xfrm>
          <a:prstGeom prst="rect">
            <a:avLst/>
          </a:prstGeom>
        </p:spPr>
      </p:pic>
      <p:pic>
        <p:nvPicPr>
          <p:cNvPr id="23" name="Picture 22">
            <a:extLst>
              <a:ext uri="{FF2B5EF4-FFF2-40B4-BE49-F238E27FC236}">
                <a16:creationId xmlns:a16="http://schemas.microsoft.com/office/drawing/2014/main" id="{4031AB99-089B-832E-692A-E4DAD142EFD1}"/>
              </a:ext>
            </a:extLst>
          </p:cNvPr>
          <p:cNvPicPr>
            <a:picLocks noChangeAspect="1"/>
          </p:cNvPicPr>
          <p:nvPr/>
        </p:nvPicPr>
        <p:blipFill>
          <a:blip r:embed="rId11"/>
          <a:srcRect t="6755" b="16194"/>
          <a:stretch>
            <a:fillRect/>
          </a:stretch>
        </p:blipFill>
        <p:spPr>
          <a:xfrm>
            <a:off x="815082" y="4524999"/>
            <a:ext cx="2062718" cy="1600803"/>
          </a:xfrm>
          <a:prstGeom prst="rect">
            <a:avLst/>
          </a:prstGeom>
        </p:spPr>
      </p:pic>
      <p:grpSp>
        <p:nvGrpSpPr>
          <p:cNvPr id="21" name="Group 20">
            <a:extLst>
              <a:ext uri="{FF2B5EF4-FFF2-40B4-BE49-F238E27FC236}">
                <a16:creationId xmlns:a16="http://schemas.microsoft.com/office/drawing/2014/main" id="{588210D5-DA9F-301C-08C9-1BD278E22DFE}"/>
              </a:ext>
            </a:extLst>
          </p:cNvPr>
          <p:cNvGrpSpPr/>
          <p:nvPr/>
        </p:nvGrpSpPr>
        <p:grpSpPr>
          <a:xfrm>
            <a:off x="815082" y="1444447"/>
            <a:ext cx="2072171" cy="3080553"/>
            <a:chOff x="815082" y="1444447"/>
            <a:chExt cx="2072171" cy="3080553"/>
          </a:xfrm>
        </p:grpSpPr>
        <p:pic>
          <p:nvPicPr>
            <p:cNvPr id="18" name="Picture 17">
              <a:extLst>
                <a:ext uri="{FF2B5EF4-FFF2-40B4-BE49-F238E27FC236}">
                  <a16:creationId xmlns:a16="http://schemas.microsoft.com/office/drawing/2014/main" id="{0A4BE377-DB02-4290-E8F2-B379918C1098}"/>
                </a:ext>
              </a:extLst>
            </p:cNvPr>
            <p:cNvPicPr>
              <a:picLocks noChangeAspect="1"/>
            </p:cNvPicPr>
            <p:nvPr/>
          </p:nvPicPr>
          <p:blipFill>
            <a:blip r:embed="rId12"/>
            <a:srcRect t="4749" b="28613"/>
            <a:stretch>
              <a:fillRect/>
            </a:stretch>
          </p:blipFill>
          <p:spPr>
            <a:xfrm>
              <a:off x="815082" y="1444447"/>
              <a:ext cx="2072171" cy="3080553"/>
            </a:xfrm>
            <a:prstGeom prst="rect">
              <a:avLst/>
            </a:prstGeom>
          </p:spPr>
        </p:pic>
        <p:pic>
          <p:nvPicPr>
            <p:cNvPr id="20" name="Picture 19">
              <a:extLst>
                <a:ext uri="{FF2B5EF4-FFF2-40B4-BE49-F238E27FC236}">
                  <a16:creationId xmlns:a16="http://schemas.microsoft.com/office/drawing/2014/main" id="{78D08E0D-70D9-EB86-CAB6-C3F20E786941}"/>
                </a:ext>
              </a:extLst>
            </p:cNvPr>
            <p:cNvPicPr>
              <a:picLocks noChangeAspect="1"/>
            </p:cNvPicPr>
            <p:nvPr/>
          </p:nvPicPr>
          <p:blipFill>
            <a:blip r:embed="rId13"/>
            <a:stretch>
              <a:fillRect/>
            </a:stretch>
          </p:blipFill>
          <p:spPr>
            <a:xfrm>
              <a:off x="905382" y="1842132"/>
              <a:ext cx="570993" cy="694451"/>
            </a:xfrm>
            <a:prstGeom prst="rect">
              <a:avLst/>
            </a:prstGeom>
          </p:spPr>
        </p:pic>
      </p:grpSp>
    </p:spTree>
    <p:extLst>
      <p:ext uri="{BB962C8B-B14F-4D97-AF65-F5344CB8AC3E}">
        <p14:creationId xmlns:p14="http://schemas.microsoft.com/office/powerpoint/2010/main" val="130411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55856-2BAF-4CC5-FBA6-7F4D4ED5DE36}"/>
            </a:ext>
          </a:extLst>
        </p:cNvPr>
        <p:cNvGrpSpPr/>
        <p:nvPr/>
      </p:nvGrpSpPr>
      <p:grpSpPr>
        <a:xfrm>
          <a:off x="0" y="0"/>
          <a:ext cx="0" cy="0"/>
          <a:chOff x="0" y="0"/>
          <a:chExt cx="0" cy="0"/>
        </a:xfrm>
      </p:grpSpPr>
      <p:pic>
        <p:nvPicPr>
          <p:cNvPr id="32" name="Graphic 70" descr="Robot Hand with solid fill">
            <a:extLst>
              <a:ext uri="{FF2B5EF4-FFF2-40B4-BE49-F238E27FC236}">
                <a16:creationId xmlns:a16="http://schemas.microsoft.com/office/drawing/2014/main" id="{153040A8-E43D-5747-C709-56FA5F3DBF0C}"/>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sp>
        <p:nvSpPr>
          <p:cNvPr id="2" name="Rectangle 1">
            <a:extLst>
              <a:ext uri="{FF2B5EF4-FFF2-40B4-BE49-F238E27FC236}">
                <a16:creationId xmlns:a16="http://schemas.microsoft.com/office/drawing/2014/main" id="{6408CC33-01BA-AD85-E301-CA889271435B}"/>
              </a:ext>
            </a:extLst>
          </p:cNvPr>
          <p:cNvSpPr/>
          <p:nvPr/>
        </p:nvSpPr>
        <p:spPr>
          <a:xfrm>
            <a:off x="1078537" y="1635709"/>
            <a:ext cx="9556244" cy="3268652"/>
          </a:xfrm>
          <a:prstGeom prst="rect">
            <a:avLst/>
          </a:prstGeom>
        </p:spPr>
        <p:txBody>
          <a:bodyPr wrap="square">
            <a:spAutoFit/>
          </a:bodyPr>
          <a:lstStyle/>
          <a:p>
            <a:pPr algn="just">
              <a:lnSpc>
                <a:spcPct val="150000"/>
              </a:lnSpc>
            </a:pPr>
            <a:r>
              <a:rPr lang="en-US" sz="2000" b="1" dirty="0">
                <a:latin typeface="Times New Roman" panose="02020603050405020304" pitchFamily="18" charset="0"/>
                <a:ea typeface="Times New Roman" panose="02020603050405020304" pitchFamily="18" charset="0"/>
              </a:rPr>
              <a:t>KẾT LUẬN</a:t>
            </a:r>
            <a:endParaRPr lang="en-US" sz="2000" dirty="0">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228600" algn="l"/>
                <a:tab pos="457200" algn="l"/>
              </a:tabLst>
            </a:pPr>
            <a:r>
              <a:rPr lang="vi-VN" sz="2000" dirty="0">
                <a:latin typeface="Times New Roman" panose="02020603050405020304" pitchFamily="18" charset="0"/>
                <a:ea typeface="Times New Roman" panose="02020603050405020304" pitchFamily="18" charset="0"/>
              </a:rPr>
              <a:t>Thiết bị giám sát thông số sức khỏe hoạt động và thực hiện được các chức năng như thiết kế ban đầu đề ra. </a:t>
            </a:r>
          </a:p>
          <a:p>
            <a:pPr marL="342900" marR="0" lvl="0" indent="-342900" algn="just">
              <a:lnSpc>
                <a:spcPct val="150000"/>
              </a:lnSpc>
              <a:spcBef>
                <a:spcPts val="0"/>
              </a:spcBef>
              <a:spcAft>
                <a:spcPts val="0"/>
              </a:spcAft>
              <a:buFont typeface="Wingdings" panose="05000000000000000000" pitchFamily="2" charset="2"/>
              <a:buChar char=""/>
              <a:tabLst>
                <a:tab pos="228600" algn="l"/>
                <a:tab pos="457200" algn="l"/>
              </a:tabLst>
            </a:pPr>
            <a:r>
              <a:rPr lang="vi-VN" sz="2000" dirty="0">
                <a:latin typeface="Times New Roman" panose="02020603050405020304" pitchFamily="18" charset="0"/>
                <a:ea typeface="Times New Roman" panose="02020603050405020304" pitchFamily="18" charset="0"/>
              </a:rPr>
              <a:t>Các thông số sức khỏe đo bằng thiết bị do sinh viên thiết kế và chế tạo hiển thị rõ ràng trên ứng dụng. </a:t>
            </a:r>
          </a:p>
          <a:p>
            <a:pPr marL="342900" marR="0" lvl="0" indent="-342900" algn="just">
              <a:lnSpc>
                <a:spcPct val="150000"/>
              </a:lnSpc>
              <a:spcBef>
                <a:spcPts val="0"/>
              </a:spcBef>
              <a:spcAft>
                <a:spcPts val="0"/>
              </a:spcAft>
              <a:buFont typeface="Wingdings" panose="05000000000000000000" pitchFamily="2" charset="2"/>
              <a:buChar char=""/>
              <a:tabLst>
                <a:tab pos="228600" algn="l"/>
                <a:tab pos="457200" algn="l"/>
              </a:tabLst>
            </a:pPr>
            <a:r>
              <a:rPr lang="vi-VN" sz="2000" dirty="0">
                <a:latin typeface="Times New Roman" panose="02020603050405020304" pitchFamily="18" charset="0"/>
                <a:ea typeface="Times New Roman" panose="02020603050405020304" pitchFamily="18" charset="0"/>
              </a:rPr>
              <a:t>Dữ liệu được cập nhật và hiển thị trên ứng dụng theo thời gian thực với độ trễ thấp, có thể chấp nhận được. </a:t>
            </a:r>
          </a:p>
        </p:txBody>
      </p:sp>
      <p:grpSp>
        <p:nvGrpSpPr>
          <p:cNvPr id="3" name="Group 2">
            <a:extLst>
              <a:ext uri="{FF2B5EF4-FFF2-40B4-BE49-F238E27FC236}">
                <a16:creationId xmlns:a16="http://schemas.microsoft.com/office/drawing/2014/main" id="{4E09FC42-512F-A1CD-DD31-119BEE0C2710}"/>
              </a:ext>
            </a:extLst>
          </p:cNvPr>
          <p:cNvGrpSpPr/>
          <p:nvPr/>
        </p:nvGrpSpPr>
        <p:grpSpPr>
          <a:xfrm>
            <a:off x="77799" y="133675"/>
            <a:ext cx="4704784" cy="840513"/>
            <a:chOff x="5454206" y="4889286"/>
            <a:chExt cx="4746887" cy="1113393"/>
          </a:xfrm>
        </p:grpSpPr>
        <p:sp>
          <p:nvSpPr>
            <p:cNvPr id="4" name="Rectangle: Rounded Corners 50">
              <a:extLst>
                <a:ext uri="{FF2B5EF4-FFF2-40B4-BE49-F238E27FC236}">
                  <a16:creationId xmlns:a16="http://schemas.microsoft.com/office/drawing/2014/main" id="{CD31DE3A-087D-413E-48F1-4E9E24D1EB0B}"/>
                </a:ext>
              </a:extLst>
            </p:cNvPr>
            <p:cNvSpPr/>
            <p:nvPr/>
          </p:nvSpPr>
          <p:spPr>
            <a:xfrm>
              <a:off x="6012374" y="5042041"/>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51">
              <a:extLst>
                <a:ext uri="{FF2B5EF4-FFF2-40B4-BE49-F238E27FC236}">
                  <a16:creationId xmlns:a16="http://schemas.microsoft.com/office/drawing/2014/main" id="{D0A2C675-7941-C6FC-5F74-23E1C4E2A3D0}"/>
                </a:ext>
              </a:extLst>
            </p:cNvPr>
            <p:cNvSpPr/>
            <p:nvPr/>
          </p:nvSpPr>
          <p:spPr>
            <a:xfrm rot="2700000">
              <a:off x="5374207" y="4969285"/>
              <a:ext cx="1113393" cy="953395"/>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7BEF90-0D1A-18DC-FD85-084571853BAB}"/>
                </a:ext>
              </a:extLst>
            </p:cNvPr>
            <p:cNvSpPr txBox="1"/>
            <p:nvPr/>
          </p:nvSpPr>
          <p:spPr>
            <a:xfrm>
              <a:off x="5765253" y="50420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7" name="Straight Connector 6">
              <a:extLst>
                <a:ext uri="{FF2B5EF4-FFF2-40B4-BE49-F238E27FC236}">
                  <a16:creationId xmlns:a16="http://schemas.microsoft.com/office/drawing/2014/main" id="{8741782D-C1A0-28BD-1216-748F91258E43}"/>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D5E6DE-7980-13BC-7ECD-33B3C7E633C6}"/>
                </a:ext>
              </a:extLst>
            </p:cNvPr>
            <p:cNvSpPr txBox="1"/>
            <p:nvPr/>
          </p:nvSpPr>
          <p:spPr>
            <a:xfrm>
              <a:off x="6304979" y="5195517"/>
              <a:ext cx="3003543" cy="489239"/>
            </a:xfrm>
            <a:prstGeom prst="rect">
              <a:avLst/>
            </a:prstGeom>
            <a:noFill/>
          </p:spPr>
          <p:txBody>
            <a:bodyPr wrap="square" rtlCol="0">
              <a:spAutoFit/>
            </a:bodyPr>
            <a:lstStyle/>
            <a:p>
              <a:pPr algn="ctr"/>
              <a:r>
                <a:rPr lang="vi-VN" spc="-50" dirty="0">
                  <a:solidFill>
                    <a:schemeClr val="bg1"/>
                  </a:solidFill>
                  <a:latin typeface="Times New Roman" panose="02020603050405020304" pitchFamily="18" charset="0"/>
                  <a:cs typeface="Times New Roman" panose="02020603050405020304" pitchFamily="18" charset="0"/>
                </a:rPr>
                <a:t>KẾT QUẢ VÀ ĐÁNH GIÁ</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6" name="Graphic 72" descr="Bar graph with upward trend with solid fill">
              <a:extLst>
                <a:ext uri="{FF2B5EF4-FFF2-40B4-BE49-F238E27FC236}">
                  <a16:creationId xmlns:a16="http://schemas.microsoft.com/office/drawing/2014/main" id="{E9F33C6F-2FA4-0720-EB05-CDF6E26EC1A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spTree>
    <p:extLst>
      <p:ext uri="{BB962C8B-B14F-4D97-AF65-F5344CB8AC3E}">
        <p14:creationId xmlns:p14="http://schemas.microsoft.com/office/powerpoint/2010/main" val="1627964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sp>
        <p:nvSpPr>
          <p:cNvPr id="2" name="Rectangle 1"/>
          <p:cNvSpPr/>
          <p:nvPr/>
        </p:nvSpPr>
        <p:spPr>
          <a:xfrm>
            <a:off x="550267" y="1073734"/>
            <a:ext cx="11346457" cy="4849404"/>
          </a:xfrm>
          <a:prstGeom prst="rect">
            <a:avLst/>
          </a:prstGeom>
        </p:spPr>
        <p:txBody>
          <a:bodyPr wrap="square">
            <a:spAutoFit/>
          </a:bodyPr>
          <a:lstStyle/>
          <a:p>
            <a:pPr marR="0" lvl="0" algn="just">
              <a:lnSpc>
                <a:spcPct val="150000"/>
              </a:lnSpc>
              <a:spcBef>
                <a:spcPts val="0"/>
              </a:spcBef>
              <a:spcAft>
                <a:spcPts val="0"/>
              </a:spcAft>
              <a:tabLst>
                <a:tab pos="228600" algn="l"/>
                <a:tab pos="457200" algn="l"/>
              </a:tabLst>
            </a:pPr>
            <a:r>
              <a:rPr lang="vi-VN" sz="1600" b="1" dirty="0">
                <a:latin typeface="Times New Roman" panose="02020603050405020304" pitchFamily="18" charset="0"/>
                <a:ea typeface="Times New Roman" panose="02020603050405020304" pitchFamily="18" charset="0"/>
              </a:rPr>
              <a:t>HẠN CHẾ CỦA SẢN PHẨM</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Tính thẩm mỹ của sản phẩm chưa cao, chức năng chưa đa dạng.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Các linh kiện được sử dụng chỉ phù hợp với dự án của học sinh, sinh viên, chưa đảm bảo chất lượng nên đôi khi mô hình hoạt động không ổn định.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Hoạt động của thiết bị phụ thuộc vào độ ổn định của </a:t>
            </a:r>
            <a:r>
              <a:rPr lang="vi-VN" sz="1600" dirty="0" err="1">
                <a:latin typeface="Times New Roman" panose="02020603050405020304" pitchFamily="18" charset="0"/>
                <a:ea typeface="Times New Roman" panose="02020603050405020304" pitchFamily="18" charset="0"/>
              </a:rPr>
              <a:t>wifi</a:t>
            </a:r>
            <a:r>
              <a:rPr lang="vi-VN" sz="1600" dirty="0">
                <a:latin typeface="Times New Roman" panose="02020603050405020304" pitchFamily="18" charset="0"/>
                <a:ea typeface="Times New Roman" panose="02020603050405020304" pitchFamily="18" charset="0"/>
              </a:rPr>
              <a:t>/BLE.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Chưa có những phương án bảo mật cho hệ thống.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Không có phương án hoạt động khi không thể gửi dữ liệu lên điện thoại khi mất </a:t>
            </a:r>
            <a:r>
              <a:rPr lang="vi-VN" sz="1600" dirty="0" err="1">
                <a:latin typeface="Times New Roman" panose="02020603050405020304" pitchFamily="18" charset="0"/>
                <a:ea typeface="Times New Roman" panose="02020603050405020304" pitchFamily="18" charset="0"/>
              </a:rPr>
              <a:t>wifi</a:t>
            </a:r>
            <a:r>
              <a:rPr lang="vi-VN" sz="1600" dirty="0">
                <a:latin typeface="Times New Roman" panose="02020603050405020304" pitchFamily="18" charset="0"/>
                <a:ea typeface="Times New Roman" panose="02020603050405020304" pitchFamily="18" charset="0"/>
              </a:rPr>
              <a:t> và mất </a:t>
            </a:r>
            <a:r>
              <a:rPr lang="vi-VN" sz="1600" dirty="0" err="1">
                <a:latin typeface="Times New Roman" panose="02020603050405020304" pitchFamily="18" charset="0"/>
                <a:ea typeface="Times New Roman" panose="02020603050405020304" pitchFamily="18" charset="0"/>
              </a:rPr>
              <a:t>ble</a:t>
            </a:r>
            <a:r>
              <a:rPr lang="vi-VN" sz="1600" dirty="0">
                <a:latin typeface="Times New Roman" panose="02020603050405020304" pitchFamily="18" charset="0"/>
                <a:ea typeface="Times New Roman" panose="02020603050405020304" pitchFamily="18" charset="0"/>
              </a:rPr>
              <a:t>.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Chưa có chức năng thông báo khi có trường hợp khẩn cấp.</a:t>
            </a:r>
            <a:endParaRPr lang="vi-VN" sz="1600" dirty="0">
              <a:latin typeface="Times New Roman" panose="02020603050405020304" pitchFamily="18" charset="0"/>
              <a:cs typeface="Times New Roman" panose="02020603050405020304" pitchFamily="18" charset="0"/>
            </a:endParaRPr>
          </a:p>
          <a:p>
            <a:pPr>
              <a:lnSpc>
                <a:spcPct val="150000"/>
              </a:lnSpc>
            </a:pPr>
            <a:r>
              <a:rPr lang="en-US" sz="1600" b="1" dirty="0">
                <a:latin typeface="Times New Roman" panose="02020603050405020304" pitchFamily="18" charset="0"/>
                <a:cs typeface="Times New Roman" panose="02020603050405020304" pitchFamily="18" charset="0"/>
              </a:rPr>
              <a:t>HƯỚNG PHÁT TRIỂN</a:t>
            </a:r>
            <a:endParaRPr lang="vi-VN" sz="16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r>
              <a:rPr lang="vi-VN" sz="1600" dirty="0">
                <a:latin typeface="Times New Roman" panose="02020603050405020304" pitchFamily="18" charset="0"/>
                <a:cs typeface="Times New Roman" panose="02020603050405020304" pitchFamily="18" charset="0"/>
              </a:rPr>
              <a:t>Phát triển thêm chức năng lưu trữ và gửi thông tin khi mất hoàn toàn kết nối với </a:t>
            </a:r>
            <a:r>
              <a:rPr lang="vi-VN" sz="1600" dirty="0" err="1">
                <a:latin typeface="Times New Roman" panose="02020603050405020304" pitchFamily="18" charset="0"/>
                <a:cs typeface="Times New Roman" panose="02020603050405020304" pitchFamily="18" charset="0"/>
              </a:rPr>
              <a:t>wifi</a:t>
            </a:r>
            <a:r>
              <a:rPr lang="vi-VN" sz="1600" dirty="0">
                <a:latin typeface="Times New Roman" panose="02020603050405020304" pitchFamily="18" charset="0"/>
                <a:cs typeface="Times New Roman" panose="02020603050405020304" pitchFamily="18" charset="0"/>
              </a:rPr>
              <a:t> và BLE. </a:t>
            </a:r>
          </a:p>
          <a:p>
            <a:pPr>
              <a:lnSpc>
                <a:spcPct val="150000"/>
              </a:lnSpc>
              <a:buFont typeface="Wingdings" panose="05000000000000000000" pitchFamily="2" charset="2"/>
              <a:buChar char="v"/>
            </a:pPr>
            <a:r>
              <a:rPr lang="vi-VN" sz="1600" dirty="0">
                <a:latin typeface="Times New Roman" panose="02020603050405020304" pitchFamily="18" charset="0"/>
                <a:cs typeface="Times New Roman" panose="02020603050405020304" pitchFamily="18" charset="0"/>
              </a:rPr>
              <a:t>Tích hợp chức năng cảnh báo, khuyến nghị phương án cải thiện chất lượng giấc ngủ, nhắc nhở vận động, gửi thông báo trong trường hợp khẩn cấp. </a:t>
            </a:r>
          </a:p>
          <a:p>
            <a:pPr>
              <a:lnSpc>
                <a:spcPct val="150000"/>
              </a:lnSpc>
              <a:buFont typeface="Wingdings" panose="05000000000000000000" pitchFamily="2" charset="2"/>
              <a:buChar char="v"/>
            </a:pPr>
            <a:r>
              <a:rPr lang="vi-VN" sz="1600" dirty="0">
                <a:latin typeface="Times New Roman" panose="02020603050405020304" pitchFamily="18" charset="0"/>
                <a:cs typeface="Times New Roman" panose="02020603050405020304" pitchFamily="18" charset="0"/>
              </a:rPr>
              <a:t>Tối ưu thiết kế để nâng cao tính thẩm mỹ và tiện lợi khi sử dụng. </a:t>
            </a:r>
          </a:p>
        </p:txBody>
      </p:sp>
      <p:grpSp>
        <p:nvGrpSpPr>
          <p:cNvPr id="4" name="Group 3">
            <a:extLst>
              <a:ext uri="{FF2B5EF4-FFF2-40B4-BE49-F238E27FC236}">
                <a16:creationId xmlns:a16="http://schemas.microsoft.com/office/drawing/2014/main" id="{530A718A-BB79-1D86-B337-997F19413176}"/>
              </a:ext>
            </a:extLst>
          </p:cNvPr>
          <p:cNvGrpSpPr/>
          <p:nvPr/>
        </p:nvGrpSpPr>
        <p:grpSpPr>
          <a:xfrm>
            <a:off x="77799" y="133675"/>
            <a:ext cx="4704784" cy="840513"/>
            <a:chOff x="5454206" y="4889286"/>
            <a:chExt cx="4746887" cy="1113393"/>
          </a:xfrm>
        </p:grpSpPr>
        <p:sp>
          <p:nvSpPr>
            <p:cNvPr id="5" name="Rectangle: Rounded Corners 50">
              <a:extLst>
                <a:ext uri="{FF2B5EF4-FFF2-40B4-BE49-F238E27FC236}">
                  <a16:creationId xmlns:a16="http://schemas.microsoft.com/office/drawing/2014/main" id="{5BF9C0C7-67E6-5A6E-2E45-9E74627A7B5C}"/>
                </a:ext>
              </a:extLst>
            </p:cNvPr>
            <p:cNvSpPr/>
            <p:nvPr/>
          </p:nvSpPr>
          <p:spPr>
            <a:xfrm>
              <a:off x="6012374" y="5042041"/>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1">
              <a:extLst>
                <a:ext uri="{FF2B5EF4-FFF2-40B4-BE49-F238E27FC236}">
                  <a16:creationId xmlns:a16="http://schemas.microsoft.com/office/drawing/2014/main" id="{748C20E4-D3D8-96D2-1F4C-4A4E290DA61E}"/>
                </a:ext>
              </a:extLst>
            </p:cNvPr>
            <p:cNvSpPr/>
            <p:nvPr/>
          </p:nvSpPr>
          <p:spPr>
            <a:xfrm rot="2700000">
              <a:off x="5374207" y="4969285"/>
              <a:ext cx="1113393" cy="953395"/>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F2FADB-C1FC-35C7-B889-5FB9CD462D88}"/>
                </a:ext>
              </a:extLst>
            </p:cNvPr>
            <p:cNvSpPr txBox="1"/>
            <p:nvPr/>
          </p:nvSpPr>
          <p:spPr>
            <a:xfrm>
              <a:off x="5765253" y="50420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8" name="Straight Connector 7">
              <a:extLst>
                <a:ext uri="{FF2B5EF4-FFF2-40B4-BE49-F238E27FC236}">
                  <a16:creationId xmlns:a16="http://schemas.microsoft.com/office/drawing/2014/main" id="{E198A2E1-6459-B42E-3225-832BDFFECB50}"/>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2114EAC-527D-1E7B-A58C-3E00B435ACC0}"/>
                </a:ext>
              </a:extLst>
            </p:cNvPr>
            <p:cNvSpPr txBox="1"/>
            <p:nvPr/>
          </p:nvSpPr>
          <p:spPr>
            <a:xfrm>
              <a:off x="6304979" y="5195517"/>
              <a:ext cx="3003543" cy="489239"/>
            </a:xfrm>
            <a:prstGeom prst="rect">
              <a:avLst/>
            </a:prstGeom>
            <a:noFill/>
          </p:spPr>
          <p:txBody>
            <a:bodyPr wrap="square" rtlCol="0">
              <a:spAutoFit/>
            </a:bodyPr>
            <a:lstStyle/>
            <a:p>
              <a:pPr algn="ctr"/>
              <a:r>
                <a:rPr lang="vi-VN" spc="-50" dirty="0">
                  <a:solidFill>
                    <a:schemeClr val="bg1"/>
                  </a:solidFill>
                  <a:latin typeface="Times New Roman" panose="02020603050405020304" pitchFamily="18" charset="0"/>
                  <a:cs typeface="Times New Roman" panose="02020603050405020304" pitchFamily="18" charset="0"/>
                </a:rPr>
                <a:t>KẾT QUẢ VÀ ĐÁNH GIÁ</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7" name="Graphic 72" descr="Bar graph with upward trend with solid fill">
              <a:extLst>
                <a:ext uri="{FF2B5EF4-FFF2-40B4-BE49-F238E27FC236}">
                  <a16:creationId xmlns:a16="http://schemas.microsoft.com/office/drawing/2014/main" id="{C3D574EB-05BA-4562-8835-BEC776EDB23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spTree>
    <p:extLst>
      <p:ext uri="{BB962C8B-B14F-4D97-AF65-F5344CB8AC3E}">
        <p14:creationId xmlns:p14="http://schemas.microsoft.com/office/powerpoint/2010/main" val="239863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Thank You Gif 6">
            <a:extLst>
              <a:ext uri="{FF2B5EF4-FFF2-40B4-BE49-F238E27FC236}">
                <a16:creationId xmlns:a16="http://schemas.microsoft.com/office/drawing/2014/main" id="{27B808A8-AC27-4D52-3165-AE4423EE3D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910398"/>
            <a:ext cx="6716272" cy="5037204"/>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55" y="1342644"/>
            <a:ext cx="4172712" cy="4172712"/>
          </a:xfrm>
          <a:prstGeom prst="rect">
            <a:avLst/>
          </a:prstGeom>
        </p:spPr>
      </p:pic>
    </p:spTree>
    <p:extLst>
      <p:ext uri="{BB962C8B-B14F-4D97-AF65-F5344CB8AC3E}">
        <p14:creationId xmlns:p14="http://schemas.microsoft.com/office/powerpoint/2010/main" val="344300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1649420-F873-4E4B-B0B1-2ECFA8625FFA}"/>
              </a:ext>
            </a:extLst>
          </p:cNvPr>
          <p:cNvGrpSpPr/>
          <p:nvPr/>
        </p:nvGrpSpPr>
        <p:grpSpPr>
          <a:xfrm>
            <a:off x="1202473" y="1417088"/>
            <a:ext cx="2382363" cy="4426924"/>
            <a:chOff x="1160938" y="1215538"/>
            <a:chExt cx="2382363" cy="4426924"/>
          </a:xfrm>
        </p:grpSpPr>
        <p:sp>
          <p:nvSpPr>
            <p:cNvPr id="6" name="Freeform: Shape 5">
              <a:extLst>
                <a:ext uri="{FF2B5EF4-FFF2-40B4-BE49-F238E27FC236}">
                  <a16:creationId xmlns:a16="http://schemas.microsoft.com/office/drawing/2014/main" id="{BEE5E57A-4C6D-4FD4-ADE4-8E43497F3F32}"/>
                </a:ext>
              </a:extLst>
            </p:cNvPr>
            <p:cNvSpPr/>
            <p:nvPr/>
          </p:nvSpPr>
          <p:spPr>
            <a:xfrm>
              <a:off x="1346200" y="1233000"/>
              <a:ext cx="2197101" cy="4392000"/>
            </a:xfrm>
            <a:custGeom>
              <a:avLst/>
              <a:gdLst>
                <a:gd name="connsiteX0" fmla="*/ 655 w 2197101"/>
                <a:gd name="connsiteY0" fmla="*/ 0 h 4392000"/>
                <a:gd name="connsiteX1" fmla="*/ 2197101 w 2197101"/>
                <a:gd name="connsiteY1" fmla="*/ 2196000 h 4392000"/>
                <a:gd name="connsiteX2" fmla="*/ 655 w 2197101"/>
                <a:gd name="connsiteY2" fmla="*/ 4392000 h 4392000"/>
                <a:gd name="connsiteX3" fmla="*/ 0 w 2197101"/>
                <a:gd name="connsiteY3" fmla="*/ 4391967 h 4392000"/>
                <a:gd name="connsiteX4" fmla="*/ 0 w 2197101"/>
                <a:gd name="connsiteY4" fmla="*/ 4222041 h 4392000"/>
                <a:gd name="connsiteX5" fmla="*/ 654 w 2197101"/>
                <a:gd name="connsiteY5" fmla="*/ 4222074 h 4392000"/>
                <a:gd name="connsiteX6" fmla="*/ 2027173 w 2197101"/>
                <a:gd name="connsiteY6" fmla="*/ 2196000 h 4392000"/>
                <a:gd name="connsiteX7" fmla="*/ 654 w 2197101"/>
                <a:gd name="connsiteY7" fmla="*/ 169926 h 4392000"/>
                <a:gd name="connsiteX8" fmla="*/ 0 w 2197101"/>
                <a:gd name="connsiteY8" fmla="*/ 169959 h 4392000"/>
                <a:gd name="connsiteX9" fmla="*/ 0 w 2197101"/>
                <a:gd name="connsiteY9" fmla="*/ 33 h 43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101" h="4392000">
                  <a:moveTo>
                    <a:pt x="655" y="0"/>
                  </a:moveTo>
                  <a:cubicBezTo>
                    <a:pt x="1213719" y="0"/>
                    <a:pt x="2197101" y="983183"/>
                    <a:pt x="2197101" y="2196000"/>
                  </a:cubicBezTo>
                  <a:cubicBezTo>
                    <a:pt x="2197101" y="3408817"/>
                    <a:pt x="1213719" y="4392000"/>
                    <a:pt x="655" y="4392000"/>
                  </a:cubicBezTo>
                  <a:lnTo>
                    <a:pt x="0" y="4391967"/>
                  </a:lnTo>
                  <a:lnTo>
                    <a:pt x="0" y="4222041"/>
                  </a:lnTo>
                  <a:lnTo>
                    <a:pt x="654" y="4222074"/>
                  </a:lnTo>
                  <a:cubicBezTo>
                    <a:pt x="1119870" y="4222074"/>
                    <a:pt x="2027173" y="3314970"/>
                    <a:pt x="2027173" y="2196000"/>
                  </a:cubicBezTo>
                  <a:cubicBezTo>
                    <a:pt x="2027173" y="1077030"/>
                    <a:pt x="1119870" y="169926"/>
                    <a:pt x="654" y="169926"/>
                  </a:cubicBezTo>
                  <a:lnTo>
                    <a:pt x="0" y="169959"/>
                  </a:lnTo>
                  <a:lnTo>
                    <a:pt x="0" y="3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Oval 6">
              <a:extLst>
                <a:ext uri="{FF2B5EF4-FFF2-40B4-BE49-F238E27FC236}">
                  <a16:creationId xmlns:a16="http://schemas.microsoft.com/office/drawing/2014/main" id="{396F7F6D-F161-4EA8-9B2C-18E847EDFEEF}"/>
                </a:ext>
              </a:extLst>
            </p:cNvPr>
            <p:cNvSpPr/>
            <p:nvPr/>
          </p:nvSpPr>
          <p:spPr>
            <a:xfrm>
              <a:off x="1160938" y="1215538"/>
              <a:ext cx="217918" cy="20844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950E39-594C-43DE-B1F5-26AD52614810}"/>
                </a:ext>
              </a:extLst>
            </p:cNvPr>
            <p:cNvSpPr/>
            <p:nvPr/>
          </p:nvSpPr>
          <p:spPr>
            <a:xfrm>
              <a:off x="1237241" y="5434013"/>
              <a:ext cx="217918" cy="20844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Oval 13">
            <a:extLst>
              <a:ext uri="{FF2B5EF4-FFF2-40B4-BE49-F238E27FC236}">
                <a16:creationId xmlns:a16="http://schemas.microsoft.com/office/drawing/2014/main" id="{9B5B2DD3-5EB8-4ACD-96E9-ABD5DF02A48F}"/>
              </a:ext>
            </a:extLst>
          </p:cNvPr>
          <p:cNvSpPr/>
          <p:nvPr/>
        </p:nvSpPr>
        <p:spPr>
          <a:xfrm>
            <a:off x="1883035" y="5415070"/>
            <a:ext cx="411480" cy="41148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1468F9-DB6E-495B-A5B0-ED504DEEE144}"/>
              </a:ext>
            </a:extLst>
          </p:cNvPr>
          <p:cNvSpPr/>
          <p:nvPr/>
        </p:nvSpPr>
        <p:spPr>
          <a:xfrm>
            <a:off x="2151382" y="1588499"/>
            <a:ext cx="438595" cy="438595"/>
          </a:xfrm>
          <a:prstGeom prst="ellipse">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7E63FFA-7F18-4B3B-8165-0B2C23CAAAF5}"/>
              </a:ext>
            </a:extLst>
          </p:cNvPr>
          <p:cNvSpPr/>
          <p:nvPr/>
        </p:nvSpPr>
        <p:spPr>
          <a:xfrm>
            <a:off x="3059106" y="4186783"/>
            <a:ext cx="411480" cy="411480"/>
          </a:xfrm>
          <a:prstGeom prst="ellipse">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E1ED0F-490B-4AB4-BF8F-E3911E687A7B}"/>
              </a:ext>
            </a:extLst>
          </p:cNvPr>
          <p:cNvSpPr/>
          <p:nvPr/>
        </p:nvSpPr>
        <p:spPr>
          <a:xfrm>
            <a:off x="3102395" y="2685134"/>
            <a:ext cx="411480" cy="411480"/>
          </a:xfrm>
          <a:prstGeom prst="ellipse">
            <a:avLst/>
          </a:prstGeom>
          <a:solidFill>
            <a:srgbClr val="00B0F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7CDF7B9-3AC4-4F75-8842-BD3CCFCECB0C}"/>
              </a:ext>
            </a:extLst>
          </p:cNvPr>
          <p:cNvSpPr txBox="1"/>
          <p:nvPr/>
        </p:nvSpPr>
        <p:spPr>
          <a:xfrm>
            <a:off x="848305" y="2585265"/>
            <a:ext cx="2369317" cy="1754326"/>
          </a:xfrm>
          <a:prstGeom prst="rect">
            <a:avLst/>
          </a:prstGeom>
          <a:noFill/>
        </p:spPr>
        <p:txBody>
          <a:bodyPr wrap="square" rtlCol="0">
            <a:spAutoFit/>
          </a:bodyPr>
          <a:lstStyle/>
          <a:p>
            <a:pPr algn="ctr"/>
            <a:r>
              <a:rPr lang="en-US" sz="3600" b="1">
                <a:solidFill>
                  <a:srgbClr val="1F4E79"/>
                </a:solidFill>
                <a:latin typeface="Times" panose="020B0500000000000000" pitchFamily="34" charset="0"/>
                <a:ea typeface="Times" panose="020B0500000000000000" pitchFamily="34" charset="0"/>
                <a:cs typeface="Times" panose="020B0500000000000000" pitchFamily="34" charset="0"/>
              </a:rPr>
              <a:t>NỘI DUNG CHÍNH</a:t>
            </a:r>
          </a:p>
        </p:txBody>
      </p:sp>
      <p:cxnSp>
        <p:nvCxnSpPr>
          <p:cNvPr id="42" name="Straight Connector 41">
            <a:extLst>
              <a:ext uri="{FF2B5EF4-FFF2-40B4-BE49-F238E27FC236}">
                <a16:creationId xmlns:a16="http://schemas.microsoft.com/office/drawing/2014/main" id="{3911B698-882B-4D56-9C01-E38DEEEA622D}"/>
              </a:ext>
            </a:extLst>
          </p:cNvPr>
          <p:cNvCxnSpPr>
            <a:cxnSpLocks/>
          </p:cNvCxnSpPr>
          <p:nvPr/>
        </p:nvCxnSpPr>
        <p:spPr>
          <a:xfrm>
            <a:off x="8617472" y="3060456"/>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717203" y="3496108"/>
            <a:ext cx="6137267" cy="1192899"/>
            <a:chOff x="3740836" y="3546744"/>
            <a:chExt cx="6202318" cy="1192899"/>
          </a:xfrm>
        </p:grpSpPr>
        <p:sp>
          <p:nvSpPr>
            <p:cNvPr id="45" name="Rectangle: Rounded Corners 44">
              <a:extLst>
                <a:ext uri="{FF2B5EF4-FFF2-40B4-BE49-F238E27FC236}">
                  <a16:creationId xmlns:a16="http://schemas.microsoft.com/office/drawing/2014/main" id="{987AFEEC-C989-4AA1-8976-44EFA8C71FD0}"/>
                </a:ext>
              </a:extLst>
            </p:cNvPr>
            <p:cNvSpPr/>
            <p:nvPr/>
          </p:nvSpPr>
          <p:spPr>
            <a:xfrm>
              <a:off x="4588809" y="3553525"/>
              <a:ext cx="5354345" cy="1068037"/>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6D44346A-0BBE-4F5C-92F0-2DA29C0A0BE4}"/>
                </a:ext>
              </a:extLst>
            </p:cNvPr>
            <p:cNvSpPr/>
            <p:nvPr/>
          </p:nvSpPr>
          <p:spPr>
            <a:xfrm rot="2700000">
              <a:off x="3788636" y="3498944"/>
              <a:ext cx="1192899" cy="1288500"/>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A6F84A6-3F7B-4721-8CEE-62CBEE23A412}"/>
                </a:ext>
              </a:extLst>
            </p:cNvPr>
            <p:cNvSpPr txBox="1"/>
            <p:nvPr/>
          </p:nvSpPr>
          <p:spPr>
            <a:xfrm>
              <a:off x="4130209" y="3872354"/>
              <a:ext cx="497663" cy="707886"/>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3</a:t>
              </a:r>
            </a:p>
          </p:txBody>
        </p:sp>
        <p:cxnSp>
          <p:nvCxnSpPr>
            <p:cNvPr id="48" name="Straight Connector 47">
              <a:extLst>
                <a:ext uri="{FF2B5EF4-FFF2-40B4-BE49-F238E27FC236}">
                  <a16:creationId xmlns:a16="http://schemas.microsoft.com/office/drawing/2014/main" id="{377F9024-EE4C-40DF-BC13-551239FF64BD}"/>
                </a:ext>
              </a:extLst>
            </p:cNvPr>
            <p:cNvCxnSpPr>
              <a:cxnSpLocks/>
            </p:cNvCxnSpPr>
            <p:nvPr/>
          </p:nvCxnSpPr>
          <p:spPr>
            <a:xfrm>
              <a:off x="8788304" y="3723009"/>
              <a:ext cx="14786" cy="69839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DF6E3B7-6ADD-4647-A45A-F8B4710ED0F9}"/>
                </a:ext>
              </a:extLst>
            </p:cNvPr>
            <p:cNvSpPr txBox="1"/>
            <p:nvPr/>
          </p:nvSpPr>
          <p:spPr>
            <a:xfrm>
              <a:off x="5209850" y="3856710"/>
              <a:ext cx="3691018" cy="461665"/>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THIẾT KẾ VÀ THI CÔNG</a:t>
              </a:r>
            </a:p>
          </p:txBody>
        </p:sp>
      </p:grpSp>
      <p:grpSp>
        <p:nvGrpSpPr>
          <p:cNvPr id="10" name="Group 9">
            <a:extLst>
              <a:ext uri="{FF2B5EF4-FFF2-40B4-BE49-F238E27FC236}">
                <a16:creationId xmlns:a16="http://schemas.microsoft.com/office/drawing/2014/main" id="{FB2A1854-7E9E-27C7-1382-F39472118AB8}"/>
              </a:ext>
            </a:extLst>
          </p:cNvPr>
          <p:cNvGrpSpPr/>
          <p:nvPr/>
        </p:nvGrpSpPr>
        <p:grpSpPr>
          <a:xfrm>
            <a:off x="3501747" y="285549"/>
            <a:ext cx="6369643" cy="1214955"/>
            <a:chOff x="5371090" y="476952"/>
            <a:chExt cx="4852253" cy="1061827"/>
          </a:xfrm>
        </p:grpSpPr>
        <p:sp>
          <p:nvSpPr>
            <p:cNvPr id="25" name="Rectangle: Rounded Corners 24">
              <a:extLst>
                <a:ext uri="{FF2B5EF4-FFF2-40B4-BE49-F238E27FC236}">
                  <a16:creationId xmlns:a16="http://schemas.microsoft.com/office/drawing/2014/main" id="{E2CF3667-268E-46F1-BD1A-CA847191BAB2}"/>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F22FC1-E149-473F-952B-02D06EA3F757}"/>
                </a:ext>
              </a:extLst>
            </p:cNvPr>
            <p:cNvSpPr/>
            <p:nvPr/>
          </p:nvSpPr>
          <p:spPr>
            <a:xfrm rot="2700000">
              <a:off x="5339485" y="508557"/>
              <a:ext cx="1061827" cy="998618"/>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BC1B367-A775-40C7-8D63-715D9992BF5E}"/>
                </a:ext>
              </a:extLst>
            </p:cNvPr>
            <p:cNvSpPr txBox="1"/>
            <p:nvPr/>
          </p:nvSpPr>
          <p:spPr>
            <a:xfrm>
              <a:off x="5696219" y="699096"/>
              <a:ext cx="375132" cy="618667"/>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1</a:t>
              </a:r>
              <a:endParaRPr lang="en-US" sz="3600" b="1" dirty="0">
                <a:solidFill>
                  <a:schemeClr val="bg1"/>
                </a:solidFill>
                <a:latin typeface="Montserrat" panose="00000500000000000000" pitchFamily="2" charset="0"/>
              </a:endParaRPr>
            </a:p>
          </p:txBody>
        </p:sp>
        <p:cxnSp>
          <p:nvCxnSpPr>
            <p:cNvPr id="29" name="Straight Connector 28">
              <a:extLst>
                <a:ext uri="{FF2B5EF4-FFF2-40B4-BE49-F238E27FC236}">
                  <a16:creationId xmlns:a16="http://schemas.microsoft.com/office/drawing/2014/main" id="{2F9E168E-7FB5-45C6-B02C-59DBD775C0FC}"/>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F5CC66-92C8-4156-A5CC-334029890C1D}"/>
                </a:ext>
              </a:extLst>
            </p:cNvPr>
            <p:cNvSpPr txBox="1"/>
            <p:nvPr/>
          </p:nvSpPr>
          <p:spPr>
            <a:xfrm>
              <a:off x="6508810" y="793654"/>
              <a:ext cx="3714533" cy="40347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67" name="Graphic 66" descr="Earth globe: Asia and Australia with solid fill">
              <a:extLst>
                <a:ext uri="{FF2B5EF4-FFF2-40B4-BE49-F238E27FC236}">
                  <a16:creationId xmlns:a16="http://schemas.microsoft.com/office/drawing/2014/main" id="{4DCA4505-8FF9-454B-AD46-CFE41698C36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grpSp>
        <p:nvGrpSpPr>
          <p:cNvPr id="8" name="Group 7">
            <a:extLst>
              <a:ext uri="{FF2B5EF4-FFF2-40B4-BE49-F238E27FC236}">
                <a16:creationId xmlns:a16="http://schemas.microsoft.com/office/drawing/2014/main" id="{D39CF098-5045-FBC0-0AD7-13544A7AF48F}"/>
              </a:ext>
            </a:extLst>
          </p:cNvPr>
          <p:cNvGrpSpPr/>
          <p:nvPr/>
        </p:nvGrpSpPr>
        <p:grpSpPr>
          <a:xfrm>
            <a:off x="3746859" y="5202926"/>
            <a:ext cx="6091676" cy="1168638"/>
            <a:chOff x="5375711" y="4931974"/>
            <a:chExt cx="4825382" cy="1031446"/>
          </a:xfrm>
        </p:grpSpPr>
        <p:sp>
          <p:nvSpPr>
            <p:cNvPr id="51" name="Rectangle: Rounded Corners 50">
              <a:extLst>
                <a:ext uri="{FF2B5EF4-FFF2-40B4-BE49-F238E27FC236}">
                  <a16:creationId xmlns:a16="http://schemas.microsoft.com/office/drawing/2014/main" id="{80A4C2CE-6587-4443-962F-0F7BBD5D6764}"/>
                </a:ext>
              </a:extLst>
            </p:cNvPr>
            <p:cNvSpPr/>
            <p:nvPr/>
          </p:nvSpPr>
          <p:spPr>
            <a:xfrm>
              <a:off x="6012374" y="5042040"/>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7B9D6E1A-2ECE-43FF-AC23-8BC7F0638246}"/>
                </a:ext>
              </a:extLst>
            </p:cNvPr>
            <p:cNvSpPr/>
            <p:nvPr/>
          </p:nvSpPr>
          <p:spPr>
            <a:xfrm rot="2700000">
              <a:off x="5374486" y="4933199"/>
              <a:ext cx="1017579" cy="1015130"/>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22F38BC-8582-403B-AB67-F321C5F12A40}"/>
                </a:ext>
              </a:extLst>
            </p:cNvPr>
            <p:cNvSpPr txBox="1"/>
            <p:nvPr/>
          </p:nvSpPr>
          <p:spPr>
            <a:xfrm>
              <a:off x="5657502" y="51181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54" name="Straight Connector 53">
              <a:extLst>
                <a:ext uri="{FF2B5EF4-FFF2-40B4-BE49-F238E27FC236}">
                  <a16:creationId xmlns:a16="http://schemas.microsoft.com/office/drawing/2014/main" id="{1EC9FC99-A591-4F1F-BE4C-4026FA0115D3}"/>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F9ED5CD-59CA-4DB3-A9DA-18C77C24BFA1}"/>
                </a:ext>
              </a:extLst>
            </p:cNvPr>
            <p:cNvSpPr txBox="1"/>
            <p:nvPr/>
          </p:nvSpPr>
          <p:spPr>
            <a:xfrm>
              <a:off x="6366733" y="5271444"/>
              <a:ext cx="3003543" cy="407468"/>
            </a:xfrm>
            <a:prstGeom prst="rect">
              <a:avLst/>
            </a:prstGeom>
            <a:noFill/>
          </p:spPr>
          <p:txBody>
            <a:bodyPr wrap="square" rtlCol="0">
              <a:spAutoFit/>
            </a:bodyPr>
            <a:lstStyle/>
            <a:p>
              <a:pPr algn="ctr"/>
              <a:r>
                <a:rPr kumimoji="0" lang="vi-VN" sz="2400" b="0" i="0" u="none" strike="noStrike" kern="1200" cap="none" spc="-5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KẾT QUẢ VÀ ĐÁNH GIÁ</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73" name="Graphic 72" descr="Bar graph with upward trend with solid fill">
              <a:extLst>
                <a:ext uri="{FF2B5EF4-FFF2-40B4-BE49-F238E27FC236}">
                  <a16:creationId xmlns:a16="http://schemas.microsoft.com/office/drawing/2014/main" id="{B8595AB3-5703-4294-A634-23B6DDFCD0C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grpSp>
        <p:nvGrpSpPr>
          <p:cNvPr id="13" name="Group 12">
            <a:extLst>
              <a:ext uri="{FF2B5EF4-FFF2-40B4-BE49-F238E27FC236}">
                <a16:creationId xmlns:a16="http://schemas.microsoft.com/office/drawing/2014/main" id="{CDEBA09E-82C5-1D09-6ECC-4B247A43AAE5}"/>
              </a:ext>
            </a:extLst>
          </p:cNvPr>
          <p:cNvGrpSpPr/>
          <p:nvPr/>
        </p:nvGrpSpPr>
        <p:grpSpPr>
          <a:xfrm>
            <a:off x="3586793" y="1937743"/>
            <a:ext cx="6274406" cy="2603037"/>
            <a:chOff x="2910771" y="2319899"/>
            <a:chExt cx="3955036" cy="1681760"/>
          </a:xfrm>
        </p:grpSpPr>
        <p:sp>
          <p:nvSpPr>
            <p:cNvPr id="33"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C455822-AA7B-43BF-9D84-6B2492C2A536}"/>
                </a:ext>
              </a:extLst>
            </p:cNvPr>
            <p:cNvSpPr txBox="1"/>
            <p:nvPr/>
          </p:nvSpPr>
          <p:spPr>
            <a:xfrm>
              <a:off x="3782464" y="2569010"/>
              <a:ext cx="2338057" cy="298271"/>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GIẢI PHÁP CÔNG NGHỆ</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7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5898" y="3331445"/>
              <a:ext cx="670214" cy="670214"/>
            </a:xfrm>
            <a:prstGeom prst="rect">
              <a:avLst/>
            </a:prstGeom>
          </p:spPr>
        </p:pic>
        <p:grpSp>
          <p:nvGrpSpPr>
            <p:cNvPr id="9" name="Group 8">
              <a:extLst>
                <a:ext uri="{FF2B5EF4-FFF2-40B4-BE49-F238E27FC236}">
                  <a16:creationId xmlns:a16="http://schemas.microsoft.com/office/drawing/2014/main" id="{05F16EB8-57C4-545E-8219-C6E99B042038}"/>
                </a:ext>
              </a:extLst>
            </p:cNvPr>
            <p:cNvGrpSpPr/>
            <p:nvPr/>
          </p:nvGrpSpPr>
          <p:grpSpPr>
            <a:xfrm>
              <a:off x="2910771" y="2319899"/>
              <a:ext cx="776746" cy="788981"/>
              <a:chOff x="3086739" y="3574062"/>
              <a:chExt cx="776746" cy="788981"/>
            </a:xfrm>
            <a:solidFill>
              <a:srgbClr val="00B0F0"/>
            </a:solidFill>
          </p:grpSpPr>
          <p:sp>
            <p:nvSpPr>
              <p:cNvPr id="34" name="Rectangle: Rounded Corners 33">
                <a:extLst>
                  <a:ext uri="{FF2B5EF4-FFF2-40B4-BE49-F238E27FC236}">
                    <a16:creationId xmlns:a16="http://schemas.microsoft.com/office/drawing/2014/main" id="{B6242CC9-F339-4634-8240-B69E423F1880}"/>
                  </a:ext>
                </a:extLst>
              </p:cNvPr>
              <p:cNvSpPr/>
              <p:nvPr/>
            </p:nvSpPr>
            <p:spPr>
              <a:xfrm rot="2782980">
                <a:off x="3080621" y="3580180"/>
                <a:ext cx="788981" cy="776746"/>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2FE3517-73A5-4FB8-A73B-D0AFAA4FE350}"/>
                  </a:ext>
                </a:extLst>
              </p:cNvPr>
              <p:cNvSpPr txBox="1"/>
              <p:nvPr/>
            </p:nvSpPr>
            <p:spPr>
              <a:xfrm>
                <a:off x="3334274" y="3697064"/>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grpSp>
        <p:nvGrpSpPr>
          <p:cNvPr id="21" name="Graphic 5">
            <a:extLst>
              <a:ext uri="{FF2B5EF4-FFF2-40B4-BE49-F238E27FC236}">
                <a16:creationId xmlns:a16="http://schemas.microsoft.com/office/drawing/2014/main" id="{AACD8625-11C3-0F2F-CC71-C0934808FC8B}"/>
              </a:ext>
            </a:extLst>
          </p:cNvPr>
          <p:cNvGrpSpPr/>
          <p:nvPr/>
        </p:nvGrpSpPr>
        <p:grpSpPr>
          <a:xfrm rot="15152929">
            <a:off x="10548122" y="5139798"/>
            <a:ext cx="3287756" cy="3292394"/>
            <a:chOff x="4813912" y="2518818"/>
            <a:chExt cx="1613295" cy="1615571"/>
          </a:xfrm>
          <a:solidFill>
            <a:srgbClr val="FF9900"/>
          </a:solidFill>
          <a:effectLst>
            <a:outerShdw blurRad="241300" dist="215900" dir="7140000" algn="r" rotWithShape="0">
              <a:prstClr val="black">
                <a:alpha val="77000"/>
              </a:prstClr>
            </a:outerShdw>
          </a:effectLst>
        </p:grpSpPr>
        <p:sp>
          <p:nvSpPr>
            <p:cNvPr id="22" name="Freeform: Shape 21">
              <a:extLst>
                <a:ext uri="{FF2B5EF4-FFF2-40B4-BE49-F238E27FC236}">
                  <a16:creationId xmlns:a16="http://schemas.microsoft.com/office/drawing/2014/main" id="{DBD551EE-C155-422E-A3EB-F4E7F416EDEB}"/>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7C576B96-06E7-1CD5-37FE-3B43CD82F8B1}"/>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55E7F190-9784-1CD2-E1BA-891117ACBE78}"/>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A1AC0081-50A8-1C2A-21FE-0525DAC871D5}"/>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C8742707-E9B8-1CDF-94A0-822AC96891C8}"/>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9478C47D-D1D2-7FC7-989E-7781C4C22E44}"/>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BED6595B-500F-E5A5-B6A8-DD3663904E4F}"/>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Freeform: Shape 38">
              <a:extLst>
                <a:ext uri="{FF2B5EF4-FFF2-40B4-BE49-F238E27FC236}">
                  <a16:creationId xmlns:a16="http://schemas.microsoft.com/office/drawing/2014/main" id="{B3394CAC-13B3-DEF0-360A-5BE9A6FA7C11}"/>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Freeform: Shape 39">
              <a:extLst>
                <a:ext uri="{FF2B5EF4-FFF2-40B4-BE49-F238E27FC236}">
                  <a16:creationId xmlns:a16="http://schemas.microsoft.com/office/drawing/2014/main" id="{CAE940D5-0C8A-CE40-1D05-F1F318021A9B}"/>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Freeform: Shape 40">
              <a:extLst>
                <a:ext uri="{FF2B5EF4-FFF2-40B4-BE49-F238E27FC236}">
                  <a16:creationId xmlns:a16="http://schemas.microsoft.com/office/drawing/2014/main" id="{1F6F54E1-FA2A-C71B-21F0-FC07F0E44E02}"/>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3" name="Graphic 5">
            <a:extLst>
              <a:ext uri="{FF2B5EF4-FFF2-40B4-BE49-F238E27FC236}">
                <a16:creationId xmlns:a16="http://schemas.microsoft.com/office/drawing/2014/main" id="{615DF9A3-FEA0-FD90-9810-6D3ADD95F4BD}"/>
              </a:ext>
            </a:extLst>
          </p:cNvPr>
          <p:cNvGrpSpPr/>
          <p:nvPr/>
        </p:nvGrpSpPr>
        <p:grpSpPr>
          <a:xfrm rot="10253757">
            <a:off x="10880551" y="4085997"/>
            <a:ext cx="1229824" cy="1223020"/>
            <a:chOff x="8773200" y="4666846"/>
            <a:chExt cx="1645152" cy="1636050"/>
          </a:xfrm>
          <a:solidFill>
            <a:srgbClr val="FF9900"/>
          </a:solidFill>
          <a:effectLst>
            <a:outerShdw blurRad="241300" dist="215900" dir="7140000" algn="r" rotWithShape="0">
              <a:prstClr val="black">
                <a:alpha val="77000"/>
              </a:prstClr>
            </a:outerShdw>
          </a:effectLst>
        </p:grpSpPr>
        <p:sp>
          <p:nvSpPr>
            <p:cNvPr id="44" name="Freeform: Shape 43">
              <a:extLst>
                <a:ext uri="{FF2B5EF4-FFF2-40B4-BE49-F238E27FC236}">
                  <a16:creationId xmlns:a16="http://schemas.microsoft.com/office/drawing/2014/main" id="{0990D426-4974-07BD-4755-50049CDA77D7}"/>
                </a:ext>
              </a:extLst>
            </p:cNvPr>
            <p:cNvSpPr/>
            <p:nvPr/>
          </p:nvSpPr>
          <p:spPr>
            <a:xfrm>
              <a:off x="9351165" y="5242535"/>
              <a:ext cx="491497" cy="491497"/>
            </a:xfrm>
            <a:custGeom>
              <a:avLst/>
              <a:gdLst>
                <a:gd name="connsiteX0" fmla="*/ 491498 w 491497"/>
                <a:gd name="connsiteY0" fmla="*/ 245749 h 491497"/>
                <a:gd name="connsiteX1" fmla="*/ 245749 w 491497"/>
                <a:gd name="connsiteY1" fmla="*/ 491498 h 491497"/>
                <a:gd name="connsiteX2" fmla="*/ 0 w 491497"/>
                <a:gd name="connsiteY2" fmla="*/ 245749 h 491497"/>
                <a:gd name="connsiteX3" fmla="*/ 245749 w 491497"/>
                <a:gd name="connsiteY3" fmla="*/ 0 h 491497"/>
                <a:gd name="connsiteX4" fmla="*/ 491498 w 491497"/>
                <a:gd name="connsiteY4" fmla="*/ 245749 h 49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97" h="491497">
                  <a:moveTo>
                    <a:pt x="491498" y="245749"/>
                  </a:moveTo>
                  <a:cubicBezTo>
                    <a:pt x="491498" y="381472"/>
                    <a:pt x="381472" y="491498"/>
                    <a:pt x="245749" y="491498"/>
                  </a:cubicBezTo>
                  <a:cubicBezTo>
                    <a:pt x="110025" y="491498"/>
                    <a:pt x="0" y="381472"/>
                    <a:pt x="0" y="245749"/>
                  </a:cubicBezTo>
                  <a:cubicBezTo>
                    <a:pt x="0" y="110026"/>
                    <a:pt x="110025" y="0"/>
                    <a:pt x="245749" y="0"/>
                  </a:cubicBezTo>
                  <a:cubicBezTo>
                    <a:pt x="381472" y="0"/>
                    <a:pt x="491498" y="110026"/>
                    <a:pt x="491498" y="24574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815C70F9-5750-83F8-B4C2-EE59A078643A}"/>
                </a:ext>
              </a:extLst>
            </p:cNvPr>
            <p:cNvSpPr/>
            <p:nvPr/>
          </p:nvSpPr>
          <p:spPr>
            <a:xfrm>
              <a:off x="9369369" y="5260739"/>
              <a:ext cx="455090" cy="455090"/>
            </a:xfrm>
            <a:custGeom>
              <a:avLst/>
              <a:gdLst>
                <a:gd name="connsiteX0" fmla="*/ 455090 w 455090"/>
                <a:gd name="connsiteY0" fmla="*/ 227545 h 455090"/>
                <a:gd name="connsiteX1" fmla="*/ 227545 w 455090"/>
                <a:gd name="connsiteY1" fmla="*/ 455091 h 455090"/>
                <a:gd name="connsiteX2" fmla="*/ 0 w 455090"/>
                <a:gd name="connsiteY2" fmla="*/ 227545 h 455090"/>
                <a:gd name="connsiteX3" fmla="*/ 227545 w 455090"/>
                <a:gd name="connsiteY3" fmla="*/ 0 h 455090"/>
                <a:gd name="connsiteX4" fmla="*/ 455090 w 455090"/>
                <a:gd name="connsiteY4" fmla="*/ 227545 h 45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90" h="455090">
                  <a:moveTo>
                    <a:pt x="455090" y="227545"/>
                  </a:moveTo>
                  <a:cubicBezTo>
                    <a:pt x="455090" y="353215"/>
                    <a:pt x="353215" y="455091"/>
                    <a:pt x="227545" y="455091"/>
                  </a:cubicBezTo>
                  <a:cubicBezTo>
                    <a:pt x="101875" y="455091"/>
                    <a:pt x="0" y="353215"/>
                    <a:pt x="0" y="227545"/>
                  </a:cubicBezTo>
                  <a:cubicBezTo>
                    <a:pt x="0" y="101876"/>
                    <a:pt x="101875" y="0"/>
                    <a:pt x="227545" y="0"/>
                  </a:cubicBezTo>
                  <a:cubicBezTo>
                    <a:pt x="353215" y="0"/>
                    <a:pt x="455090" y="101876"/>
                    <a:pt x="455090" y="227545"/>
                  </a:cubicBezTo>
                  <a:close/>
                </a:path>
              </a:pathLst>
            </a:custGeom>
            <a:grpFill/>
            <a:ln w="22746" cap="flat">
              <a:solidFill>
                <a:srgbClr val="F6901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Freeform: Shape 56">
              <a:extLst>
                <a:ext uri="{FF2B5EF4-FFF2-40B4-BE49-F238E27FC236}">
                  <a16:creationId xmlns:a16="http://schemas.microsoft.com/office/drawing/2014/main" id="{67636D87-814F-C48E-7B25-70051220F4EB}"/>
                </a:ext>
              </a:extLst>
            </p:cNvPr>
            <p:cNvSpPr/>
            <p:nvPr/>
          </p:nvSpPr>
          <p:spPr>
            <a:xfrm>
              <a:off x="8773200" y="4666846"/>
              <a:ext cx="1645152" cy="1636050"/>
            </a:xfrm>
            <a:custGeom>
              <a:avLst/>
              <a:gdLst>
                <a:gd name="connsiteX0" fmla="*/ 1640602 w 1645152"/>
                <a:gd name="connsiteY0" fmla="*/ 907906 h 1636050"/>
                <a:gd name="connsiteX1" fmla="*/ 1645153 w 1645152"/>
                <a:gd name="connsiteY1" fmla="*/ 821439 h 1636050"/>
                <a:gd name="connsiteX2" fmla="*/ 1645153 w 1645152"/>
                <a:gd name="connsiteY2" fmla="*/ 819163 h 1636050"/>
                <a:gd name="connsiteX3" fmla="*/ 1524553 w 1645152"/>
                <a:gd name="connsiteY3" fmla="*/ 819163 h 1636050"/>
                <a:gd name="connsiteX4" fmla="*/ 1506350 w 1645152"/>
                <a:gd name="connsiteY4" fmla="*/ 662157 h 1636050"/>
                <a:gd name="connsiteX5" fmla="*/ 1624674 w 1645152"/>
                <a:gd name="connsiteY5" fmla="*/ 634852 h 1636050"/>
                <a:gd name="connsiteX6" fmla="*/ 1599643 w 1645152"/>
                <a:gd name="connsiteY6" fmla="*/ 550660 h 1636050"/>
                <a:gd name="connsiteX7" fmla="*/ 1485871 w 1645152"/>
                <a:gd name="connsiteY7" fmla="*/ 589343 h 1636050"/>
                <a:gd name="connsiteX8" fmla="*/ 1417607 w 1645152"/>
                <a:gd name="connsiteY8" fmla="*/ 448265 h 1636050"/>
                <a:gd name="connsiteX9" fmla="*/ 1520003 w 1645152"/>
                <a:gd name="connsiteY9" fmla="*/ 384552 h 1636050"/>
                <a:gd name="connsiteX10" fmla="*/ 1469943 w 1645152"/>
                <a:gd name="connsiteY10" fmla="*/ 314013 h 1636050"/>
                <a:gd name="connsiteX11" fmla="*/ 1374374 w 1645152"/>
                <a:gd name="connsiteY11" fmla="*/ 389103 h 1636050"/>
                <a:gd name="connsiteX12" fmla="*/ 1265152 w 1645152"/>
                <a:gd name="connsiteY12" fmla="*/ 277606 h 1636050"/>
                <a:gd name="connsiteX13" fmla="*/ 1342517 w 1645152"/>
                <a:gd name="connsiteY13" fmla="*/ 184312 h 1636050"/>
                <a:gd name="connsiteX14" fmla="*/ 1271978 w 1645152"/>
                <a:gd name="connsiteY14" fmla="*/ 131976 h 1636050"/>
                <a:gd name="connsiteX15" fmla="*/ 1205990 w 1645152"/>
                <a:gd name="connsiteY15" fmla="*/ 234372 h 1636050"/>
                <a:gd name="connsiteX16" fmla="*/ 1064912 w 1645152"/>
                <a:gd name="connsiteY16" fmla="*/ 163833 h 1636050"/>
                <a:gd name="connsiteX17" fmla="*/ 1105870 w 1645152"/>
                <a:gd name="connsiteY17" fmla="*/ 50060 h 1636050"/>
                <a:gd name="connsiteX18" fmla="*/ 1021679 w 1645152"/>
                <a:gd name="connsiteY18" fmla="*/ 25030 h 1636050"/>
                <a:gd name="connsiteX19" fmla="*/ 992098 w 1645152"/>
                <a:gd name="connsiteY19" fmla="*/ 141078 h 1636050"/>
                <a:gd name="connsiteX20" fmla="*/ 837367 w 1645152"/>
                <a:gd name="connsiteY20" fmla="*/ 120599 h 1636050"/>
                <a:gd name="connsiteX21" fmla="*/ 839642 w 1645152"/>
                <a:gd name="connsiteY21" fmla="*/ 0 h 1636050"/>
                <a:gd name="connsiteX22" fmla="*/ 753175 w 1645152"/>
                <a:gd name="connsiteY22" fmla="*/ 2276 h 1636050"/>
                <a:gd name="connsiteX23" fmla="*/ 762277 w 1645152"/>
                <a:gd name="connsiteY23" fmla="*/ 122875 h 1636050"/>
                <a:gd name="connsiteX24" fmla="*/ 607546 w 1645152"/>
                <a:gd name="connsiteY24" fmla="*/ 152456 h 1636050"/>
                <a:gd name="connsiteX25" fmla="*/ 571139 w 1645152"/>
                <a:gd name="connsiteY25" fmla="*/ 36407 h 1636050"/>
                <a:gd name="connsiteX26" fmla="*/ 489222 w 1645152"/>
                <a:gd name="connsiteY26" fmla="*/ 68264 h 1636050"/>
                <a:gd name="connsiteX27" fmla="*/ 537007 w 1645152"/>
                <a:gd name="connsiteY27" fmla="*/ 179761 h 1636050"/>
                <a:gd name="connsiteX28" fmla="*/ 400480 w 1645152"/>
                <a:gd name="connsiteY28" fmla="*/ 259402 h 1636050"/>
                <a:gd name="connsiteX29" fmla="*/ 327665 w 1645152"/>
                <a:gd name="connsiteY29" fmla="*/ 161557 h 1636050"/>
                <a:gd name="connsiteX30" fmla="*/ 261677 w 1645152"/>
                <a:gd name="connsiteY30" fmla="*/ 216168 h 1636050"/>
                <a:gd name="connsiteX31" fmla="*/ 343594 w 1645152"/>
                <a:gd name="connsiteY31" fmla="*/ 304911 h 1636050"/>
                <a:gd name="connsiteX32" fmla="*/ 241198 w 1645152"/>
                <a:gd name="connsiteY32" fmla="*/ 423234 h 1636050"/>
                <a:gd name="connsiteX33" fmla="*/ 141078 w 1645152"/>
                <a:gd name="connsiteY33" fmla="*/ 354971 h 1636050"/>
                <a:gd name="connsiteX34" fmla="*/ 95569 w 1645152"/>
                <a:gd name="connsiteY34" fmla="*/ 430061 h 1636050"/>
                <a:gd name="connsiteX35" fmla="*/ 202516 w 1645152"/>
                <a:gd name="connsiteY35" fmla="*/ 486947 h 1636050"/>
                <a:gd name="connsiteX36" fmla="*/ 143354 w 1645152"/>
                <a:gd name="connsiteY36" fmla="*/ 632576 h 1636050"/>
                <a:gd name="connsiteX37" fmla="*/ 27305 w 1645152"/>
                <a:gd name="connsiteY37" fmla="*/ 600720 h 1636050"/>
                <a:gd name="connsiteX38" fmla="*/ 9102 w 1645152"/>
                <a:gd name="connsiteY38" fmla="*/ 684911 h 1636050"/>
                <a:gd name="connsiteX39" fmla="*/ 127425 w 1645152"/>
                <a:gd name="connsiteY39" fmla="*/ 705390 h 1636050"/>
                <a:gd name="connsiteX40" fmla="*/ 118323 w 1645152"/>
                <a:gd name="connsiteY40" fmla="*/ 819163 h 1636050"/>
                <a:gd name="connsiteX41" fmla="*/ 120599 w 1645152"/>
                <a:gd name="connsiteY41" fmla="*/ 862397 h 1636050"/>
                <a:gd name="connsiteX42" fmla="*/ 0 w 1645152"/>
                <a:gd name="connsiteY42" fmla="*/ 869223 h 1636050"/>
                <a:gd name="connsiteX43" fmla="*/ 9102 w 1645152"/>
                <a:gd name="connsiteY43" fmla="*/ 955690 h 1636050"/>
                <a:gd name="connsiteX44" fmla="*/ 127425 w 1645152"/>
                <a:gd name="connsiteY44" fmla="*/ 935211 h 1636050"/>
                <a:gd name="connsiteX45" fmla="*/ 170659 w 1645152"/>
                <a:gd name="connsiteY45" fmla="*/ 1085391 h 1636050"/>
                <a:gd name="connsiteX46" fmla="*/ 59162 w 1645152"/>
                <a:gd name="connsiteY46" fmla="*/ 1130900 h 1636050"/>
                <a:gd name="connsiteX47" fmla="*/ 95569 w 1645152"/>
                <a:gd name="connsiteY47" fmla="*/ 1210541 h 1636050"/>
                <a:gd name="connsiteX48" fmla="*/ 202516 w 1645152"/>
                <a:gd name="connsiteY48" fmla="*/ 1153655 h 1636050"/>
                <a:gd name="connsiteX49" fmla="*/ 293534 w 1645152"/>
                <a:gd name="connsiteY49" fmla="*/ 1283356 h 1636050"/>
                <a:gd name="connsiteX50" fmla="*/ 202516 w 1645152"/>
                <a:gd name="connsiteY50" fmla="*/ 1362997 h 1636050"/>
                <a:gd name="connsiteX51" fmla="*/ 263953 w 1645152"/>
                <a:gd name="connsiteY51" fmla="*/ 1424434 h 1636050"/>
                <a:gd name="connsiteX52" fmla="*/ 345869 w 1645152"/>
                <a:gd name="connsiteY52" fmla="*/ 1335691 h 1636050"/>
                <a:gd name="connsiteX53" fmla="*/ 473294 w 1645152"/>
                <a:gd name="connsiteY53" fmla="*/ 1428985 h 1636050"/>
                <a:gd name="connsiteX54" fmla="*/ 414132 w 1645152"/>
                <a:gd name="connsiteY54" fmla="*/ 1533656 h 1636050"/>
                <a:gd name="connsiteX55" fmla="*/ 491498 w 1645152"/>
                <a:gd name="connsiteY55" fmla="*/ 1572338 h 1636050"/>
                <a:gd name="connsiteX56" fmla="*/ 539282 w 1645152"/>
                <a:gd name="connsiteY56" fmla="*/ 1460841 h 1636050"/>
                <a:gd name="connsiteX57" fmla="*/ 689462 w 1645152"/>
                <a:gd name="connsiteY57" fmla="*/ 1506350 h 1636050"/>
                <a:gd name="connsiteX58" fmla="*/ 666708 w 1645152"/>
                <a:gd name="connsiteY58" fmla="*/ 1624674 h 1636050"/>
                <a:gd name="connsiteX59" fmla="*/ 753175 w 1645152"/>
                <a:gd name="connsiteY59" fmla="*/ 1636051 h 1636050"/>
                <a:gd name="connsiteX60" fmla="*/ 762277 w 1645152"/>
                <a:gd name="connsiteY60" fmla="*/ 1515452 h 1636050"/>
                <a:gd name="connsiteX61" fmla="*/ 819163 w 1645152"/>
                <a:gd name="connsiteY61" fmla="*/ 1517727 h 1636050"/>
                <a:gd name="connsiteX62" fmla="*/ 919283 w 1645152"/>
                <a:gd name="connsiteY62" fmla="*/ 1510901 h 1636050"/>
                <a:gd name="connsiteX63" fmla="*/ 935211 w 1645152"/>
                <a:gd name="connsiteY63" fmla="*/ 1631500 h 1636050"/>
                <a:gd name="connsiteX64" fmla="*/ 1021679 w 1645152"/>
                <a:gd name="connsiteY64" fmla="*/ 1615572 h 1636050"/>
                <a:gd name="connsiteX65" fmla="*/ 992098 w 1645152"/>
                <a:gd name="connsiteY65" fmla="*/ 1499524 h 1636050"/>
                <a:gd name="connsiteX66" fmla="*/ 1140002 w 1645152"/>
                <a:gd name="connsiteY66" fmla="*/ 1444913 h 1636050"/>
                <a:gd name="connsiteX67" fmla="*/ 1194613 w 1645152"/>
                <a:gd name="connsiteY67" fmla="*/ 1551859 h 1636050"/>
                <a:gd name="connsiteX68" fmla="*/ 1269703 w 1645152"/>
                <a:gd name="connsiteY68" fmla="*/ 1508625 h 1636050"/>
                <a:gd name="connsiteX69" fmla="*/ 1203715 w 1645152"/>
                <a:gd name="connsiteY69" fmla="*/ 1408506 h 1636050"/>
                <a:gd name="connsiteX70" fmla="*/ 1324314 w 1645152"/>
                <a:gd name="connsiteY70" fmla="*/ 1308385 h 1636050"/>
                <a:gd name="connsiteX71" fmla="*/ 1410781 w 1645152"/>
                <a:gd name="connsiteY71" fmla="*/ 1392578 h 1636050"/>
                <a:gd name="connsiteX72" fmla="*/ 1467667 w 1645152"/>
                <a:gd name="connsiteY72" fmla="*/ 1326589 h 1636050"/>
                <a:gd name="connsiteX73" fmla="*/ 1372098 w 1645152"/>
                <a:gd name="connsiteY73" fmla="*/ 1251499 h 1636050"/>
                <a:gd name="connsiteX74" fmla="*/ 1454015 w 1645152"/>
                <a:gd name="connsiteY74" fmla="*/ 1117248 h 1636050"/>
                <a:gd name="connsiteX75" fmla="*/ 1563236 w 1645152"/>
                <a:gd name="connsiteY75" fmla="*/ 1167307 h 1636050"/>
                <a:gd name="connsiteX76" fmla="*/ 1595093 w 1645152"/>
                <a:gd name="connsiteY76" fmla="*/ 1085391 h 1636050"/>
                <a:gd name="connsiteX77" fmla="*/ 1481320 w 1645152"/>
                <a:gd name="connsiteY77" fmla="*/ 1046708 h 1636050"/>
                <a:gd name="connsiteX78" fmla="*/ 1515452 w 1645152"/>
                <a:gd name="connsiteY78" fmla="*/ 894253 h 1636050"/>
                <a:gd name="connsiteX79" fmla="*/ 1640602 w 1645152"/>
                <a:gd name="connsiteY79" fmla="*/ 907906 h 1636050"/>
                <a:gd name="connsiteX80" fmla="*/ 823714 w 1645152"/>
                <a:gd name="connsiteY80" fmla="*/ 1422158 h 1636050"/>
                <a:gd name="connsiteX81" fmla="*/ 222994 w 1645152"/>
                <a:gd name="connsiteY81" fmla="*/ 821439 h 1636050"/>
                <a:gd name="connsiteX82" fmla="*/ 823714 w 1645152"/>
                <a:gd name="connsiteY82" fmla="*/ 220719 h 1636050"/>
                <a:gd name="connsiteX83" fmla="*/ 1424434 w 1645152"/>
                <a:gd name="connsiteY83" fmla="*/ 821439 h 1636050"/>
                <a:gd name="connsiteX84" fmla="*/ 823714 w 1645152"/>
                <a:gd name="connsiteY84" fmla="*/ 1422158 h 163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645152" h="1636050">
                  <a:moveTo>
                    <a:pt x="1640602" y="907906"/>
                  </a:moveTo>
                  <a:cubicBezTo>
                    <a:pt x="1642877" y="878325"/>
                    <a:pt x="1645153" y="851020"/>
                    <a:pt x="1645153" y="821439"/>
                  </a:cubicBezTo>
                  <a:lnTo>
                    <a:pt x="1645153" y="819163"/>
                  </a:lnTo>
                  <a:lnTo>
                    <a:pt x="1524553" y="819163"/>
                  </a:lnTo>
                  <a:cubicBezTo>
                    <a:pt x="1524553" y="764552"/>
                    <a:pt x="1517727" y="714492"/>
                    <a:pt x="1506350" y="662157"/>
                  </a:cubicBezTo>
                  <a:lnTo>
                    <a:pt x="1624674" y="634852"/>
                  </a:lnTo>
                  <a:cubicBezTo>
                    <a:pt x="1617847" y="607546"/>
                    <a:pt x="1611021" y="577965"/>
                    <a:pt x="1599643" y="550660"/>
                  </a:cubicBezTo>
                  <a:lnTo>
                    <a:pt x="1485871" y="589343"/>
                  </a:lnTo>
                  <a:cubicBezTo>
                    <a:pt x="1467667" y="539283"/>
                    <a:pt x="1444913" y="491498"/>
                    <a:pt x="1417607" y="448265"/>
                  </a:cubicBezTo>
                  <a:lnTo>
                    <a:pt x="1520003" y="384552"/>
                  </a:lnTo>
                  <a:cubicBezTo>
                    <a:pt x="1504075" y="359522"/>
                    <a:pt x="1488146" y="336767"/>
                    <a:pt x="1469943" y="314013"/>
                  </a:cubicBezTo>
                  <a:lnTo>
                    <a:pt x="1374374" y="389103"/>
                  </a:lnTo>
                  <a:cubicBezTo>
                    <a:pt x="1342517" y="348144"/>
                    <a:pt x="1306110" y="309462"/>
                    <a:pt x="1265152" y="277606"/>
                  </a:cubicBezTo>
                  <a:lnTo>
                    <a:pt x="1342517" y="184312"/>
                  </a:lnTo>
                  <a:cubicBezTo>
                    <a:pt x="1319763" y="166108"/>
                    <a:pt x="1297008" y="147904"/>
                    <a:pt x="1271978" y="131976"/>
                  </a:cubicBezTo>
                  <a:lnTo>
                    <a:pt x="1205990" y="234372"/>
                  </a:lnTo>
                  <a:cubicBezTo>
                    <a:pt x="1162757" y="204791"/>
                    <a:pt x="1114972" y="182036"/>
                    <a:pt x="1064912" y="163833"/>
                  </a:cubicBezTo>
                  <a:lnTo>
                    <a:pt x="1105870" y="50060"/>
                  </a:lnTo>
                  <a:cubicBezTo>
                    <a:pt x="1078565" y="40958"/>
                    <a:pt x="1051259" y="31857"/>
                    <a:pt x="1021679" y="25030"/>
                  </a:cubicBezTo>
                  <a:lnTo>
                    <a:pt x="992098" y="141078"/>
                  </a:lnTo>
                  <a:cubicBezTo>
                    <a:pt x="942038" y="127426"/>
                    <a:pt x="889702" y="120599"/>
                    <a:pt x="837367" y="120599"/>
                  </a:cubicBezTo>
                  <a:lnTo>
                    <a:pt x="839642" y="0"/>
                  </a:lnTo>
                  <a:cubicBezTo>
                    <a:pt x="810061" y="0"/>
                    <a:pt x="780480" y="0"/>
                    <a:pt x="753175" y="2276"/>
                  </a:cubicBezTo>
                  <a:lnTo>
                    <a:pt x="762277" y="122875"/>
                  </a:lnTo>
                  <a:cubicBezTo>
                    <a:pt x="709941" y="127426"/>
                    <a:pt x="657606" y="138803"/>
                    <a:pt x="607546" y="152456"/>
                  </a:cubicBezTo>
                  <a:lnTo>
                    <a:pt x="571139" y="36407"/>
                  </a:lnTo>
                  <a:cubicBezTo>
                    <a:pt x="543833" y="45509"/>
                    <a:pt x="516528" y="54611"/>
                    <a:pt x="489222" y="68264"/>
                  </a:cubicBezTo>
                  <a:lnTo>
                    <a:pt x="537007" y="179761"/>
                  </a:lnTo>
                  <a:cubicBezTo>
                    <a:pt x="489222" y="200240"/>
                    <a:pt x="443713" y="227545"/>
                    <a:pt x="400480" y="259402"/>
                  </a:cubicBezTo>
                  <a:lnTo>
                    <a:pt x="327665" y="161557"/>
                  </a:lnTo>
                  <a:cubicBezTo>
                    <a:pt x="304911" y="179761"/>
                    <a:pt x="282156" y="197965"/>
                    <a:pt x="261677" y="216168"/>
                  </a:cubicBezTo>
                  <a:lnTo>
                    <a:pt x="343594" y="304911"/>
                  </a:lnTo>
                  <a:cubicBezTo>
                    <a:pt x="304911" y="341318"/>
                    <a:pt x="270779" y="380001"/>
                    <a:pt x="241198" y="423234"/>
                  </a:cubicBezTo>
                  <a:lnTo>
                    <a:pt x="141078" y="354971"/>
                  </a:lnTo>
                  <a:cubicBezTo>
                    <a:pt x="125150" y="377725"/>
                    <a:pt x="109222" y="402755"/>
                    <a:pt x="95569" y="430061"/>
                  </a:cubicBezTo>
                  <a:lnTo>
                    <a:pt x="202516" y="486947"/>
                  </a:lnTo>
                  <a:cubicBezTo>
                    <a:pt x="177485" y="532456"/>
                    <a:pt x="157006" y="582516"/>
                    <a:pt x="143354" y="632576"/>
                  </a:cubicBezTo>
                  <a:lnTo>
                    <a:pt x="27305" y="600720"/>
                  </a:lnTo>
                  <a:cubicBezTo>
                    <a:pt x="20479" y="628025"/>
                    <a:pt x="13653" y="657606"/>
                    <a:pt x="9102" y="684911"/>
                  </a:cubicBezTo>
                  <a:lnTo>
                    <a:pt x="127425" y="705390"/>
                  </a:lnTo>
                  <a:cubicBezTo>
                    <a:pt x="120599" y="741798"/>
                    <a:pt x="118323" y="780480"/>
                    <a:pt x="118323" y="819163"/>
                  </a:cubicBezTo>
                  <a:cubicBezTo>
                    <a:pt x="118323" y="832816"/>
                    <a:pt x="118323" y="846469"/>
                    <a:pt x="120599" y="862397"/>
                  </a:cubicBezTo>
                  <a:lnTo>
                    <a:pt x="0" y="869223"/>
                  </a:lnTo>
                  <a:cubicBezTo>
                    <a:pt x="2276" y="898804"/>
                    <a:pt x="4551" y="928385"/>
                    <a:pt x="9102" y="955690"/>
                  </a:cubicBezTo>
                  <a:lnTo>
                    <a:pt x="127425" y="935211"/>
                  </a:lnTo>
                  <a:cubicBezTo>
                    <a:pt x="136527" y="987547"/>
                    <a:pt x="150180" y="1037607"/>
                    <a:pt x="170659" y="1085391"/>
                  </a:cubicBezTo>
                  <a:lnTo>
                    <a:pt x="59162" y="1130900"/>
                  </a:lnTo>
                  <a:cubicBezTo>
                    <a:pt x="70539" y="1158206"/>
                    <a:pt x="81916" y="1183236"/>
                    <a:pt x="95569" y="1210541"/>
                  </a:cubicBezTo>
                  <a:lnTo>
                    <a:pt x="202516" y="1153655"/>
                  </a:lnTo>
                  <a:cubicBezTo>
                    <a:pt x="227545" y="1199164"/>
                    <a:pt x="257126" y="1242397"/>
                    <a:pt x="293534" y="1283356"/>
                  </a:cubicBezTo>
                  <a:lnTo>
                    <a:pt x="202516" y="1362997"/>
                  </a:lnTo>
                  <a:cubicBezTo>
                    <a:pt x="220719" y="1385751"/>
                    <a:pt x="241198" y="1406230"/>
                    <a:pt x="263953" y="1424434"/>
                  </a:cubicBezTo>
                  <a:lnTo>
                    <a:pt x="345869" y="1335691"/>
                  </a:lnTo>
                  <a:cubicBezTo>
                    <a:pt x="384552" y="1372098"/>
                    <a:pt x="427785" y="1401679"/>
                    <a:pt x="473294" y="1428985"/>
                  </a:cubicBezTo>
                  <a:lnTo>
                    <a:pt x="414132" y="1533656"/>
                  </a:lnTo>
                  <a:cubicBezTo>
                    <a:pt x="439162" y="1547308"/>
                    <a:pt x="466468" y="1560961"/>
                    <a:pt x="491498" y="1572338"/>
                  </a:cubicBezTo>
                  <a:lnTo>
                    <a:pt x="539282" y="1460841"/>
                  </a:lnTo>
                  <a:cubicBezTo>
                    <a:pt x="587067" y="1481320"/>
                    <a:pt x="637127" y="1497248"/>
                    <a:pt x="689462" y="1506350"/>
                  </a:cubicBezTo>
                  <a:lnTo>
                    <a:pt x="666708" y="1624674"/>
                  </a:lnTo>
                  <a:cubicBezTo>
                    <a:pt x="694013" y="1629224"/>
                    <a:pt x="723594" y="1633775"/>
                    <a:pt x="753175" y="1636051"/>
                  </a:cubicBezTo>
                  <a:lnTo>
                    <a:pt x="762277" y="1515452"/>
                  </a:lnTo>
                  <a:cubicBezTo>
                    <a:pt x="780480" y="1517727"/>
                    <a:pt x="800959" y="1517727"/>
                    <a:pt x="819163" y="1517727"/>
                  </a:cubicBezTo>
                  <a:cubicBezTo>
                    <a:pt x="853295" y="1517727"/>
                    <a:pt x="885151" y="1515452"/>
                    <a:pt x="919283" y="1510901"/>
                  </a:cubicBezTo>
                  <a:lnTo>
                    <a:pt x="935211" y="1631500"/>
                  </a:lnTo>
                  <a:cubicBezTo>
                    <a:pt x="964792" y="1626949"/>
                    <a:pt x="992098" y="1622398"/>
                    <a:pt x="1021679" y="1615572"/>
                  </a:cubicBezTo>
                  <a:lnTo>
                    <a:pt x="992098" y="1499524"/>
                  </a:lnTo>
                  <a:cubicBezTo>
                    <a:pt x="1044433" y="1485871"/>
                    <a:pt x="1092217" y="1467667"/>
                    <a:pt x="1140002" y="1444913"/>
                  </a:cubicBezTo>
                  <a:lnTo>
                    <a:pt x="1194613" y="1551859"/>
                  </a:lnTo>
                  <a:cubicBezTo>
                    <a:pt x="1219643" y="1538206"/>
                    <a:pt x="1244673" y="1524554"/>
                    <a:pt x="1269703" y="1508625"/>
                  </a:cubicBezTo>
                  <a:lnTo>
                    <a:pt x="1203715" y="1408506"/>
                  </a:lnTo>
                  <a:cubicBezTo>
                    <a:pt x="1246948" y="1378925"/>
                    <a:pt x="1287906" y="1347068"/>
                    <a:pt x="1324314" y="1308385"/>
                  </a:cubicBezTo>
                  <a:lnTo>
                    <a:pt x="1410781" y="1392578"/>
                  </a:lnTo>
                  <a:cubicBezTo>
                    <a:pt x="1431260" y="1372098"/>
                    <a:pt x="1449463" y="1349344"/>
                    <a:pt x="1467667" y="1326589"/>
                  </a:cubicBezTo>
                  <a:lnTo>
                    <a:pt x="1372098" y="1251499"/>
                  </a:lnTo>
                  <a:cubicBezTo>
                    <a:pt x="1403954" y="1210541"/>
                    <a:pt x="1431260" y="1165032"/>
                    <a:pt x="1454015" y="1117248"/>
                  </a:cubicBezTo>
                  <a:lnTo>
                    <a:pt x="1563236" y="1167307"/>
                  </a:lnTo>
                  <a:cubicBezTo>
                    <a:pt x="1574613" y="1140002"/>
                    <a:pt x="1585991" y="1114972"/>
                    <a:pt x="1595093" y="1085391"/>
                  </a:cubicBezTo>
                  <a:lnTo>
                    <a:pt x="1481320" y="1046708"/>
                  </a:lnTo>
                  <a:cubicBezTo>
                    <a:pt x="1497248" y="996648"/>
                    <a:pt x="1510901" y="946589"/>
                    <a:pt x="1515452" y="894253"/>
                  </a:cubicBezTo>
                  <a:lnTo>
                    <a:pt x="1640602" y="907906"/>
                  </a:lnTo>
                  <a:close/>
                  <a:moveTo>
                    <a:pt x="823714" y="1422158"/>
                  </a:moveTo>
                  <a:cubicBezTo>
                    <a:pt x="493773" y="1422158"/>
                    <a:pt x="222994" y="1153655"/>
                    <a:pt x="222994" y="821439"/>
                  </a:cubicBezTo>
                  <a:cubicBezTo>
                    <a:pt x="222994" y="489222"/>
                    <a:pt x="491498" y="220719"/>
                    <a:pt x="823714" y="220719"/>
                  </a:cubicBezTo>
                  <a:cubicBezTo>
                    <a:pt x="1155930" y="220719"/>
                    <a:pt x="1424434" y="489222"/>
                    <a:pt x="1424434" y="821439"/>
                  </a:cubicBezTo>
                  <a:cubicBezTo>
                    <a:pt x="1424434" y="1153655"/>
                    <a:pt x="1155930" y="1422158"/>
                    <a:pt x="823714" y="1422158"/>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57">
              <a:extLst>
                <a:ext uri="{FF2B5EF4-FFF2-40B4-BE49-F238E27FC236}">
                  <a16:creationId xmlns:a16="http://schemas.microsoft.com/office/drawing/2014/main" id="{83F299C2-E7F7-CBEF-964F-D630D965BE45}"/>
                </a:ext>
              </a:extLst>
            </p:cNvPr>
            <p:cNvSpPr/>
            <p:nvPr/>
          </p:nvSpPr>
          <p:spPr>
            <a:xfrm>
              <a:off x="8973440" y="4876188"/>
              <a:ext cx="1246948" cy="1246947"/>
            </a:xfrm>
            <a:custGeom>
              <a:avLst/>
              <a:gdLst>
                <a:gd name="connsiteX0" fmla="*/ 623474 w 1246948"/>
                <a:gd name="connsiteY0" fmla="*/ 0 h 1246947"/>
                <a:gd name="connsiteX1" fmla="*/ 0 w 1246948"/>
                <a:gd name="connsiteY1" fmla="*/ 623474 h 1246947"/>
                <a:gd name="connsiteX2" fmla="*/ 623474 w 1246948"/>
                <a:gd name="connsiteY2" fmla="*/ 1246948 h 1246947"/>
                <a:gd name="connsiteX3" fmla="*/ 1246948 w 1246948"/>
                <a:gd name="connsiteY3" fmla="*/ 623474 h 1246947"/>
                <a:gd name="connsiteX4" fmla="*/ 623474 w 1246948"/>
                <a:gd name="connsiteY4" fmla="*/ 0 h 1246947"/>
                <a:gd name="connsiteX5" fmla="*/ 623474 w 1246948"/>
                <a:gd name="connsiteY5" fmla="*/ 1224193 h 1246947"/>
                <a:gd name="connsiteX6" fmla="*/ 22755 w 1246948"/>
                <a:gd name="connsiteY6" fmla="*/ 623474 h 1246947"/>
                <a:gd name="connsiteX7" fmla="*/ 623474 w 1246948"/>
                <a:gd name="connsiteY7" fmla="*/ 22755 h 1246947"/>
                <a:gd name="connsiteX8" fmla="*/ 1224194 w 1246948"/>
                <a:gd name="connsiteY8" fmla="*/ 623474 h 1246947"/>
                <a:gd name="connsiteX9" fmla="*/ 623474 w 1246948"/>
                <a:gd name="connsiteY9" fmla="*/ 1224193 h 12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6948" h="1246947">
                  <a:moveTo>
                    <a:pt x="623474" y="0"/>
                  </a:moveTo>
                  <a:cubicBezTo>
                    <a:pt x="279881" y="0"/>
                    <a:pt x="0" y="279880"/>
                    <a:pt x="0" y="623474"/>
                  </a:cubicBezTo>
                  <a:cubicBezTo>
                    <a:pt x="0" y="967068"/>
                    <a:pt x="279881" y="1246948"/>
                    <a:pt x="623474" y="1246948"/>
                  </a:cubicBezTo>
                  <a:cubicBezTo>
                    <a:pt x="967067" y="1246948"/>
                    <a:pt x="1246948" y="967068"/>
                    <a:pt x="1246948" y="623474"/>
                  </a:cubicBezTo>
                  <a:cubicBezTo>
                    <a:pt x="1246948" y="279880"/>
                    <a:pt x="967067" y="0"/>
                    <a:pt x="623474" y="0"/>
                  </a:cubicBezTo>
                  <a:close/>
                  <a:moveTo>
                    <a:pt x="623474" y="1224193"/>
                  </a:moveTo>
                  <a:cubicBezTo>
                    <a:pt x="293533" y="1224193"/>
                    <a:pt x="22755" y="955690"/>
                    <a:pt x="22755" y="623474"/>
                  </a:cubicBezTo>
                  <a:cubicBezTo>
                    <a:pt x="22755" y="293533"/>
                    <a:pt x="291258" y="22755"/>
                    <a:pt x="623474" y="22755"/>
                  </a:cubicBezTo>
                  <a:cubicBezTo>
                    <a:pt x="953415" y="22755"/>
                    <a:pt x="1224194" y="291258"/>
                    <a:pt x="1224194" y="623474"/>
                  </a:cubicBezTo>
                  <a:cubicBezTo>
                    <a:pt x="1224194" y="953415"/>
                    <a:pt x="955690" y="1224193"/>
                    <a:pt x="623474" y="12241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9" name="Graphic 5">
            <a:extLst>
              <a:ext uri="{FF2B5EF4-FFF2-40B4-BE49-F238E27FC236}">
                <a16:creationId xmlns:a16="http://schemas.microsoft.com/office/drawing/2014/main" id="{1AD083F6-E7F9-6EE1-C211-7C9DCEBFEF2B}"/>
              </a:ext>
            </a:extLst>
          </p:cNvPr>
          <p:cNvGrpSpPr/>
          <p:nvPr/>
        </p:nvGrpSpPr>
        <p:grpSpPr>
          <a:xfrm rot="10253757">
            <a:off x="10696904" y="5440602"/>
            <a:ext cx="367372" cy="367373"/>
            <a:chOff x="4763853" y="4660020"/>
            <a:chExt cx="1697487" cy="1697488"/>
          </a:xfrm>
          <a:solidFill>
            <a:srgbClr val="FF9900"/>
          </a:solidFill>
          <a:effectLst>
            <a:outerShdw blurRad="241300" dist="215900" dir="7140000" algn="r" rotWithShape="0">
              <a:prstClr val="black">
                <a:alpha val="77000"/>
              </a:prstClr>
            </a:outerShdw>
          </a:effectLst>
        </p:grpSpPr>
        <p:sp>
          <p:nvSpPr>
            <p:cNvPr id="60" name="Freeform: Shape 59">
              <a:extLst>
                <a:ext uri="{FF2B5EF4-FFF2-40B4-BE49-F238E27FC236}">
                  <a16:creationId xmlns:a16="http://schemas.microsoft.com/office/drawing/2014/main" id="{EC321649-FBBB-681B-B8F9-B66217F7EF19}"/>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C2F41C38-923F-541C-DD8E-1C7D0661EA98}"/>
                </a:ext>
              </a:extLst>
            </p:cNvPr>
            <p:cNvSpPr/>
            <p:nvPr/>
          </p:nvSpPr>
          <p:spPr>
            <a:xfrm>
              <a:off x="5089244" y="4992235"/>
              <a:ext cx="1042156"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2" name="Freeform: Shape 61">
              <a:extLst>
                <a:ext uri="{FF2B5EF4-FFF2-40B4-BE49-F238E27FC236}">
                  <a16:creationId xmlns:a16="http://schemas.microsoft.com/office/drawing/2014/main" id="{B8F60158-E139-1F97-0467-F84CA82819B9}"/>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CBFDB52C-E31D-E03A-F493-55C65884ED59}"/>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5" name="Graphic 5">
            <a:extLst>
              <a:ext uri="{FF2B5EF4-FFF2-40B4-BE49-F238E27FC236}">
                <a16:creationId xmlns:a16="http://schemas.microsoft.com/office/drawing/2014/main" id="{E570AC7F-403D-22FC-8C19-C730568CBC32}"/>
              </a:ext>
            </a:extLst>
          </p:cNvPr>
          <p:cNvGrpSpPr/>
          <p:nvPr/>
        </p:nvGrpSpPr>
        <p:grpSpPr>
          <a:xfrm rot="10253757">
            <a:off x="9637242" y="6243170"/>
            <a:ext cx="1013015" cy="1013017"/>
            <a:chOff x="4763853" y="4660020"/>
            <a:chExt cx="1697487" cy="1697488"/>
          </a:xfrm>
          <a:solidFill>
            <a:srgbClr val="FF9900"/>
          </a:solidFill>
          <a:effectLst>
            <a:outerShdw blurRad="241300" dist="215900" dir="7140000" algn="r" rotWithShape="0">
              <a:prstClr val="black">
                <a:alpha val="77000"/>
              </a:prstClr>
            </a:outerShdw>
          </a:effectLst>
        </p:grpSpPr>
        <p:sp>
          <p:nvSpPr>
            <p:cNvPr id="66" name="Freeform: Shape 65">
              <a:extLst>
                <a:ext uri="{FF2B5EF4-FFF2-40B4-BE49-F238E27FC236}">
                  <a16:creationId xmlns:a16="http://schemas.microsoft.com/office/drawing/2014/main" id="{6039A1E0-928A-5CCE-60C4-68CD1669F0A2}"/>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D739D3E3-4271-3A45-EA93-674294F36342}"/>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9" name="Freeform: Shape 68">
              <a:extLst>
                <a:ext uri="{FF2B5EF4-FFF2-40B4-BE49-F238E27FC236}">
                  <a16:creationId xmlns:a16="http://schemas.microsoft.com/office/drawing/2014/main" id="{CE4C150B-A08C-8588-CB2B-037DFC708D10}"/>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0CF0E6DA-23A7-F283-27F9-731268734B7A}"/>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5" name="Graphic 5">
            <a:extLst>
              <a:ext uri="{FF2B5EF4-FFF2-40B4-BE49-F238E27FC236}">
                <a16:creationId xmlns:a16="http://schemas.microsoft.com/office/drawing/2014/main" id="{6A3215EC-DA94-CB3C-134E-00E461980946}"/>
              </a:ext>
            </a:extLst>
          </p:cNvPr>
          <p:cNvGrpSpPr/>
          <p:nvPr/>
        </p:nvGrpSpPr>
        <p:grpSpPr>
          <a:xfrm rot="15152929">
            <a:off x="-1745310" y="-1825754"/>
            <a:ext cx="3248671" cy="3253254"/>
            <a:chOff x="4813912" y="2518818"/>
            <a:chExt cx="1613295" cy="1615571"/>
          </a:xfrm>
          <a:solidFill>
            <a:srgbClr val="FF9900"/>
          </a:solidFill>
          <a:effectLst>
            <a:outerShdw blurRad="241300" dist="215900" dir="7140000" algn="r" rotWithShape="0">
              <a:prstClr val="black">
                <a:alpha val="77000"/>
              </a:prstClr>
            </a:outerShdw>
          </a:effectLst>
        </p:grpSpPr>
        <p:sp>
          <p:nvSpPr>
            <p:cNvPr id="76" name="Freeform: Shape 75">
              <a:extLst>
                <a:ext uri="{FF2B5EF4-FFF2-40B4-BE49-F238E27FC236}">
                  <a16:creationId xmlns:a16="http://schemas.microsoft.com/office/drawing/2014/main" id="{05E9E59B-7D58-355F-439A-B7DE232AA115}"/>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Freeform: Shape 76">
              <a:extLst>
                <a:ext uri="{FF2B5EF4-FFF2-40B4-BE49-F238E27FC236}">
                  <a16:creationId xmlns:a16="http://schemas.microsoft.com/office/drawing/2014/main" id="{08BF9E2C-E1C7-8D32-B39D-35F034D412AB}"/>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Freeform: Shape 77">
              <a:extLst>
                <a:ext uri="{FF2B5EF4-FFF2-40B4-BE49-F238E27FC236}">
                  <a16:creationId xmlns:a16="http://schemas.microsoft.com/office/drawing/2014/main" id="{B945AB31-504A-B80F-E58E-93FA1701549D}"/>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Freeform: Shape 78">
              <a:extLst>
                <a:ext uri="{FF2B5EF4-FFF2-40B4-BE49-F238E27FC236}">
                  <a16:creationId xmlns:a16="http://schemas.microsoft.com/office/drawing/2014/main" id="{46119C19-6F27-5622-A419-D3E452E34625}"/>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Freeform: Shape 79">
              <a:extLst>
                <a:ext uri="{FF2B5EF4-FFF2-40B4-BE49-F238E27FC236}">
                  <a16:creationId xmlns:a16="http://schemas.microsoft.com/office/drawing/2014/main" id="{97E9998C-5E0F-0ECB-E16E-25D47691DCB3}"/>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Freeform: Shape 80">
              <a:extLst>
                <a:ext uri="{FF2B5EF4-FFF2-40B4-BE49-F238E27FC236}">
                  <a16:creationId xmlns:a16="http://schemas.microsoft.com/office/drawing/2014/main" id="{84A38572-B950-BC6E-EC54-25D6B3C8CC6B}"/>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 name="Freeform: Shape 81">
              <a:extLst>
                <a:ext uri="{FF2B5EF4-FFF2-40B4-BE49-F238E27FC236}">
                  <a16:creationId xmlns:a16="http://schemas.microsoft.com/office/drawing/2014/main" id="{66819D7A-A905-F19D-47AB-F7EAFB3CA8D1}"/>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Shape 82">
              <a:extLst>
                <a:ext uri="{FF2B5EF4-FFF2-40B4-BE49-F238E27FC236}">
                  <a16:creationId xmlns:a16="http://schemas.microsoft.com/office/drawing/2014/main" id="{48C64413-4150-606C-ED3C-54AFBC74A234}"/>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Freeform: Shape 83">
              <a:extLst>
                <a:ext uri="{FF2B5EF4-FFF2-40B4-BE49-F238E27FC236}">
                  <a16:creationId xmlns:a16="http://schemas.microsoft.com/office/drawing/2014/main" id="{3B4048FB-C4DE-5BBE-DE5E-3C883B9145C1}"/>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 name="Freeform: Shape 84">
              <a:extLst>
                <a:ext uri="{FF2B5EF4-FFF2-40B4-BE49-F238E27FC236}">
                  <a16:creationId xmlns:a16="http://schemas.microsoft.com/office/drawing/2014/main" id="{75E6DE25-882F-7F9B-0BF2-F7F0E92FB788}"/>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89" name="Graphic 62" descr="Clipboard Checked with solid fill">
            <a:extLst>
              <a:ext uri="{FF2B5EF4-FFF2-40B4-BE49-F238E27FC236}">
                <a16:creationId xmlns:a16="http://schemas.microsoft.com/office/drawing/2014/main" id="{36442E7D-A311-4054-9931-7B75E767C22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13862" y="2120926"/>
            <a:ext cx="851091" cy="769242"/>
          </a:xfrm>
          <a:prstGeom prst="rect">
            <a:avLst/>
          </a:prstGeom>
        </p:spPr>
      </p:pic>
    </p:spTree>
    <p:extLst>
      <p:ext uri="{BB962C8B-B14F-4D97-AF65-F5344CB8AC3E}">
        <p14:creationId xmlns:p14="http://schemas.microsoft.com/office/powerpoint/2010/main" val="4078692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 fill="hold"/>
                                        <p:tgtEl>
                                          <p:spTgt spid="21"/>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 fill="hold"/>
                                        <p:tgtEl>
                                          <p:spTgt spid="43"/>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6000" fill="hold"/>
                                        <p:tgtEl>
                                          <p:spTgt spid="59"/>
                                        </p:tgtEl>
                                        <p:attrNameLst>
                                          <p:attrName>r</p:attrName>
                                        </p:attrNameLst>
                                      </p:cBhvr>
                                    </p:animRot>
                                  </p:childTnLst>
                                </p:cTn>
                              </p:par>
                              <p:par>
                                <p:cTn id="11" presetID="8" presetClass="emph" presetSubtype="0" repeatCount="indefinite" fill="hold" nodeType="withEffect">
                                  <p:stCondLst>
                                    <p:cond delay="0"/>
                                  </p:stCondLst>
                                  <p:endCondLst>
                                    <p:cond evt="onNext" delay="0">
                                      <p:tgtEl>
                                        <p:sldTgt/>
                                      </p:tgtEl>
                                    </p:cond>
                                  </p:endCondLst>
                                  <p:childTnLst>
                                    <p:animRot by="21600000">
                                      <p:cBhvr>
                                        <p:cTn id="12" dur="6000" fill="hold"/>
                                        <p:tgtEl>
                                          <p:spTgt spid="65"/>
                                        </p:tgtEl>
                                        <p:attrNameLst>
                                          <p:attrName>r</p:attrName>
                                        </p:attrNameLst>
                                      </p:cBhvr>
                                    </p:animRot>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6000" fill="hold"/>
                                        <p:tgtEl>
                                          <p:spTgt spid="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DE66AF-63B2-F8A0-A8EF-C153C074531C}"/>
              </a:ext>
            </a:extLst>
          </p:cNvPr>
          <p:cNvSpPr txBox="1"/>
          <p:nvPr/>
        </p:nvSpPr>
        <p:spPr>
          <a:xfrm>
            <a:off x="653100" y="632500"/>
            <a:ext cx="4243589" cy="464661"/>
          </a:xfrm>
          <a:prstGeom prst="rect">
            <a:avLst/>
          </a:prstGeom>
        </p:spPr>
        <p:txBody>
          <a:bodyPr vert="horz" lIns="91440" tIns="45720" rIns="91440" bIns="45720" rtlCol="0">
            <a:noAutofit/>
          </a:bodyPr>
          <a:lstStyle/>
          <a:p>
            <a:pPr>
              <a:lnSpc>
                <a:spcPct val="90000"/>
              </a:lnSpc>
              <a:spcAft>
                <a:spcPts val="600"/>
              </a:spcAft>
            </a:pPr>
            <a:r>
              <a:rPr lang="en-US" sz="2800" b="1" dirty="0" err="1">
                <a:latin typeface="Times" panose="020B0500000000000000" pitchFamily="34" charset="0"/>
                <a:ea typeface="Times" panose="020B0500000000000000" pitchFamily="34" charset="0"/>
                <a:cs typeface="Times" panose="020B0500000000000000" pitchFamily="34" charset="0"/>
              </a:rPr>
              <a:t>Lý</a:t>
            </a:r>
            <a:r>
              <a:rPr lang="en-US" sz="2800" b="1" dirty="0">
                <a:latin typeface="Times" panose="020B0500000000000000" pitchFamily="34" charset="0"/>
                <a:ea typeface="Times" panose="020B0500000000000000" pitchFamily="34" charset="0"/>
                <a:cs typeface="Times" panose="020B0500000000000000" pitchFamily="34" charset="0"/>
              </a:rPr>
              <a:t> do </a:t>
            </a:r>
            <a:r>
              <a:rPr lang="en-US" sz="2800" b="1" dirty="0" err="1">
                <a:latin typeface="Times" panose="020B0500000000000000" pitchFamily="34" charset="0"/>
                <a:ea typeface="Times" panose="020B0500000000000000" pitchFamily="34" charset="0"/>
                <a:cs typeface="Times" panose="020B0500000000000000" pitchFamily="34" charset="0"/>
              </a:rPr>
              <a:t>chọn</a:t>
            </a:r>
            <a:r>
              <a:rPr lang="en-US" sz="2800" b="1" dirty="0">
                <a:latin typeface="Times" panose="020B0500000000000000" pitchFamily="34" charset="0"/>
                <a:ea typeface="Times" panose="020B0500000000000000" pitchFamily="34" charset="0"/>
                <a:cs typeface="Times" panose="020B0500000000000000" pitchFamily="34" charset="0"/>
              </a:rPr>
              <a:t> </a:t>
            </a:r>
            <a:r>
              <a:rPr lang="en-US" sz="2800" b="1" dirty="0" err="1">
                <a:latin typeface="Times" panose="020B0500000000000000" pitchFamily="34" charset="0"/>
                <a:ea typeface="Times" panose="020B0500000000000000" pitchFamily="34" charset="0"/>
                <a:cs typeface="Times" panose="020B0500000000000000" pitchFamily="34" charset="0"/>
              </a:rPr>
              <a:t>đề</a:t>
            </a:r>
            <a:r>
              <a:rPr lang="en-US" sz="2800" b="1" dirty="0">
                <a:latin typeface="Times" panose="020B0500000000000000" pitchFamily="34" charset="0"/>
                <a:ea typeface="Times" panose="020B0500000000000000" pitchFamily="34" charset="0"/>
                <a:cs typeface="Times" panose="020B0500000000000000" pitchFamily="34" charset="0"/>
              </a:rPr>
              <a:t> </a:t>
            </a:r>
            <a:r>
              <a:rPr lang="en-US" sz="2800" b="1" dirty="0" err="1">
                <a:latin typeface="Times" panose="020B0500000000000000" pitchFamily="34" charset="0"/>
                <a:ea typeface="Times" panose="020B0500000000000000" pitchFamily="34" charset="0"/>
                <a:cs typeface="Times" panose="020B0500000000000000" pitchFamily="34" charset="0"/>
              </a:rPr>
              <a:t>tài</a:t>
            </a:r>
            <a:endParaRPr lang="en-US" sz="2800" b="1" dirty="0">
              <a:latin typeface="Times" panose="020B0500000000000000" pitchFamily="34" charset="0"/>
              <a:ea typeface="Times" panose="020B0500000000000000" pitchFamily="34" charset="0"/>
              <a:cs typeface="Times" panose="020B0500000000000000" pitchFamily="34" charset="0"/>
            </a:endParaRPr>
          </a:p>
        </p:txBody>
      </p:sp>
      <p:grpSp>
        <p:nvGrpSpPr>
          <p:cNvPr id="21" name="Group 20">
            <a:extLst>
              <a:ext uri="{FF2B5EF4-FFF2-40B4-BE49-F238E27FC236}">
                <a16:creationId xmlns:a16="http://schemas.microsoft.com/office/drawing/2014/main" id="{FB2A1854-7E9E-27C7-1382-F39472118AB8}"/>
              </a:ext>
            </a:extLst>
          </p:cNvPr>
          <p:cNvGrpSpPr/>
          <p:nvPr/>
        </p:nvGrpSpPr>
        <p:grpSpPr>
          <a:xfrm>
            <a:off x="222874" y="0"/>
            <a:ext cx="4063376" cy="632500"/>
            <a:chOff x="5514604" y="388253"/>
            <a:chExt cx="4708741" cy="1148366"/>
          </a:xfrm>
        </p:grpSpPr>
        <p:sp>
          <p:nvSpPr>
            <p:cNvPr id="22" name="Rectangle: Rounded Corners 24">
              <a:extLst>
                <a:ext uri="{FF2B5EF4-FFF2-40B4-BE49-F238E27FC236}">
                  <a16:creationId xmlns:a16="http://schemas.microsoft.com/office/drawing/2014/main" id="{E2CF3667-268E-46F1-BD1A-CA847191BAB2}"/>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F22FC1-E149-473F-952B-02D06EA3F757}"/>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C1B367-A775-40C7-8D63-715D9992BF5E}"/>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25" name="Straight Connector 24">
              <a:extLst>
                <a:ext uri="{FF2B5EF4-FFF2-40B4-BE49-F238E27FC236}">
                  <a16:creationId xmlns:a16="http://schemas.microsoft.com/office/drawing/2014/main" id="{2F9E168E-7FB5-45C6-B02C-59DBD775C0FC}"/>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7F5CC66-92C8-4156-A5CC-334029890C1D}"/>
                </a:ext>
              </a:extLst>
            </p:cNvPr>
            <p:cNvSpPr txBox="1"/>
            <p:nvPr/>
          </p:nvSpPr>
          <p:spPr>
            <a:xfrm>
              <a:off x="6508811" y="676775"/>
              <a:ext cx="3714534" cy="55920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27" name="Graphic 66" descr="Earth globe: Asia and Australia with solid fill">
              <a:extLst>
                <a:ext uri="{FF2B5EF4-FFF2-40B4-BE49-F238E27FC236}">
                  <a16:creationId xmlns:a16="http://schemas.microsoft.com/office/drawing/2014/main" id="{4DCA4505-8FF9-454B-AD46-CFE41698C36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2050" name="Picture 2" descr="Bệnh viện đông nghịt người xếp hàng chờ khám trong ngày hè nóng 37 độ">
            <a:extLst>
              <a:ext uri="{FF2B5EF4-FFF2-40B4-BE49-F238E27FC236}">
                <a16:creationId xmlns:a16="http://schemas.microsoft.com/office/drawing/2014/main" id="{F0A54CAD-2EA7-AFB0-61DB-0DB53F6F6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9365" y="2393890"/>
            <a:ext cx="2978622" cy="18923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ướng dẫn cách tự đo nhịp tim tại nhà - QuanTriMang.com">
            <a:extLst>
              <a:ext uri="{FF2B5EF4-FFF2-40B4-BE49-F238E27FC236}">
                <a16:creationId xmlns:a16="http://schemas.microsoft.com/office/drawing/2014/main" id="{7EC58F36-C0E9-F2FD-8E78-9EED2A27B3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9027" y="2406085"/>
            <a:ext cx="1892301" cy="18923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 tế thông minh có được phát triển từ nền tảng IoT hay không?">
            <a:extLst>
              <a:ext uri="{FF2B5EF4-FFF2-40B4-BE49-F238E27FC236}">
                <a16:creationId xmlns:a16="http://schemas.microsoft.com/office/drawing/2014/main" id="{F8160721-C141-693F-917B-5EC85973B8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790"/>
          <a:stretch>
            <a:fillRect/>
          </a:stretch>
        </p:blipFill>
        <p:spPr bwMode="auto">
          <a:xfrm>
            <a:off x="5800750" y="4420242"/>
            <a:ext cx="2560578" cy="18923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Đo nhịp tim: Cách đo, lợi ích và những điều cần biết">
            <a:extLst>
              <a:ext uri="{FF2B5EF4-FFF2-40B4-BE49-F238E27FC236}">
                <a16:creationId xmlns:a16="http://schemas.microsoft.com/office/drawing/2014/main" id="{BB9202E9-52A1-A1B6-78C6-509EDEC9C0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967" t="5567" r="24323" b="13877"/>
          <a:stretch>
            <a:fillRect/>
          </a:stretch>
        </p:blipFill>
        <p:spPr bwMode="auto">
          <a:xfrm>
            <a:off x="3399365" y="4420242"/>
            <a:ext cx="2297524" cy="19029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2222E4-221E-A755-7FAC-918A8A84E661}"/>
              </a:ext>
            </a:extLst>
          </p:cNvPr>
          <p:cNvSpPr txBox="1"/>
          <p:nvPr/>
        </p:nvSpPr>
        <p:spPr>
          <a:xfrm>
            <a:off x="759489" y="1097161"/>
            <a:ext cx="10959035" cy="1077218"/>
          </a:xfrm>
          <a:prstGeom prst="rect">
            <a:avLst/>
          </a:prstGeom>
          <a:noFill/>
        </p:spPr>
        <p:txBody>
          <a:bodyPr wrap="square">
            <a:spAutoFit/>
          </a:bodyPr>
          <a:lstStyle/>
          <a:p>
            <a:r>
              <a:rPr lang="vi-VN" sz="1600" dirty="0"/>
              <a:t>Bệnh viện hiện nay thường xuyên rơi vào tình trạng quá tải, gây khó khăn cho việc khám và theo dõi sức khỏe định kỳ. Trong bối cảnh đó, việc sử dụng các thiết bị theo dõi sức khỏe tại nhà trở nên cần thiết hơn bao giờ hết. Những thiết bị này giúp người dùng chủ động nắm bắt tình trạng sức khỏe của bản thân một cách liên tục. Đặc biệt, khi kết hợp với hệ thống </a:t>
            </a:r>
            <a:r>
              <a:rPr lang="vi-VN" sz="1600" dirty="0" err="1"/>
              <a:t>IoT</a:t>
            </a:r>
            <a:r>
              <a:rPr lang="vi-VN" sz="1600" dirty="0"/>
              <a:t>, việc quản lý và kết nối dữ liệu y tế tại nhà trở nên thông minh, hiệu quả và tiện lợi hơn.</a:t>
            </a:r>
          </a:p>
        </p:txBody>
      </p:sp>
    </p:spTree>
    <p:extLst>
      <p:ext uri="{BB962C8B-B14F-4D97-AF65-F5344CB8AC3E}">
        <p14:creationId xmlns:p14="http://schemas.microsoft.com/office/powerpoint/2010/main" val="3030189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A5AC5-C40A-C096-B5DA-D46C68BB130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AFDEAC-4F2A-D2B8-A588-8B2D20C058C4}"/>
              </a:ext>
            </a:extLst>
          </p:cNvPr>
          <p:cNvSpPr txBox="1"/>
          <p:nvPr/>
        </p:nvSpPr>
        <p:spPr>
          <a:xfrm>
            <a:off x="653100" y="632500"/>
            <a:ext cx="7523234" cy="464661"/>
          </a:xfrm>
          <a:prstGeom prst="rect">
            <a:avLst/>
          </a:prstGeom>
        </p:spPr>
        <p:txBody>
          <a:bodyPr vert="horz" lIns="91440" tIns="45720" rIns="91440" bIns="45720" rtlCol="0">
            <a:noAutofit/>
          </a:bodyPr>
          <a:lstStyle/>
          <a:p>
            <a:pPr>
              <a:lnSpc>
                <a:spcPct val="90000"/>
              </a:lnSpc>
              <a:spcAft>
                <a:spcPts val="600"/>
              </a:spcAft>
            </a:pPr>
            <a:r>
              <a:rPr lang="vi-VN" sz="2800" b="1" dirty="0">
                <a:latin typeface="Times" panose="020B0500000000000000" pitchFamily="34" charset="0"/>
                <a:ea typeface="Times" panose="020B0500000000000000" pitchFamily="34" charset="0"/>
                <a:cs typeface="Times" panose="020B0500000000000000" pitchFamily="34" charset="0"/>
              </a:rPr>
              <a:t>Tổng quan về chỉ số sức khỏe con người</a:t>
            </a:r>
            <a:endParaRPr lang="en-US" sz="2800" b="1" dirty="0">
              <a:latin typeface="Times" panose="020B0500000000000000" pitchFamily="34" charset="0"/>
              <a:ea typeface="Times" panose="020B0500000000000000" pitchFamily="34" charset="0"/>
              <a:cs typeface="Times" panose="020B0500000000000000" pitchFamily="34" charset="0"/>
            </a:endParaRPr>
          </a:p>
        </p:txBody>
      </p:sp>
      <p:grpSp>
        <p:nvGrpSpPr>
          <p:cNvPr id="21" name="Group 20">
            <a:extLst>
              <a:ext uri="{FF2B5EF4-FFF2-40B4-BE49-F238E27FC236}">
                <a16:creationId xmlns:a16="http://schemas.microsoft.com/office/drawing/2014/main" id="{57206D31-8273-1AA7-4DBE-ED2D9DEC1C64}"/>
              </a:ext>
            </a:extLst>
          </p:cNvPr>
          <p:cNvGrpSpPr/>
          <p:nvPr/>
        </p:nvGrpSpPr>
        <p:grpSpPr>
          <a:xfrm>
            <a:off x="222874" y="0"/>
            <a:ext cx="4063376" cy="632500"/>
            <a:chOff x="5514604" y="388253"/>
            <a:chExt cx="4708741" cy="1148366"/>
          </a:xfrm>
        </p:grpSpPr>
        <p:sp>
          <p:nvSpPr>
            <p:cNvPr id="22" name="Rectangle: Rounded Corners 24">
              <a:extLst>
                <a:ext uri="{FF2B5EF4-FFF2-40B4-BE49-F238E27FC236}">
                  <a16:creationId xmlns:a16="http://schemas.microsoft.com/office/drawing/2014/main" id="{63895ABA-AE88-6721-6DE5-5557D221F0C1}"/>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04E51A3D-AA7A-126F-42DD-E4170E934A22}"/>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0AE2017-CECB-1A01-16C0-0AC53AFBAC46}"/>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25" name="Straight Connector 24">
              <a:extLst>
                <a:ext uri="{FF2B5EF4-FFF2-40B4-BE49-F238E27FC236}">
                  <a16:creationId xmlns:a16="http://schemas.microsoft.com/office/drawing/2014/main" id="{0E2080C3-C785-1122-3C0A-173799637624}"/>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A771193-528D-3400-143F-427F5514C4D8}"/>
                </a:ext>
              </a:extLst>
            </p:cNvPr>
            <p:cNvSpPr txBox="1"/>
            <p:nvPr/>
          </p:nvSpPr>
          <p:spPr>
            <a:xfrm>
              <a:off x="6508811" y="676775"/>
              <a:ext cx="3714534" cy="55920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27" name="Graphic 66" descr="Earth globe: Asia and Australia with solid fill">
              <a:extLst>
                <a:ext uri="{FF2B5EF4-FFF2-40B4-BE49-F238E27FC236}">
                  <a16:creationId xmlns:a16="http://schemas.microsoft.com/office/drawing/2014/main" id="{0AE701FD-CE70-D8AC-2244-78047212EF3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3" name="Picture 2">
            <a:extLst>
              <a:ext uri="{FF2B5EF4-FFF2-40B4-BE49-F238E27FC236}">
                <a16:creationId xmlns:a16="http://schemas.microsoft.com/office/drawing/2014/main" id="{6B860CD4-FE5D-1F15-BEBC-884CEC6EDDD1}"/>
              </a:ext>
            </a:extLst>
          </p:cNvPr>
          <p:cNvPicPr>
            <a:picLocks noChangeAspect="1"/>
          </p:cNvPicPr>
          <p:nvPr/>
        </p:nvPicPr>
        <p:blipFill>
          <a:blip r:embed="rId5"/>
          <a:stretch>
            <a:fillRect/>
          </a:stretch>
        </p:blipFill>
        <p:spPr>
          <a:xfrm>
            <a:off x="1357692" y="1345963"/>
            <a:ext cx="2874834" cy="2053453"/>
          </a:xfrm>
          <a:prstGeom prst="rect">
            <a:avLst/>
          </a:prstGeom>
        </p:spPr>
      </p:pic>
      <p:pic>
        <p:nvPicPr>
          <p:cNvPr id="7" name="Picture 6">
            <a:extLst>
              <a:ext uri="{FF2B5EF4-FFF2-40B4-BE49-F238E27FC236}">
                <a16:creationId xmlns:a16="http://schemas.microsoft.com/office/drawing/2014/main" id="{F2CC8F17-711B-1319-E1D3-67AAB47DD7AD}"/>
              </a:ext>
            </a:extLst>
          </p:cNvPr>
          <p:cNvPicPr>
            <a:picLocks noChangeAspect="1"/>
          </p:cNvPicPr>
          <p:nvPr/>
        </p:nvPicPr>
        <p:blipFill>
          <a:blip r:embed="rId6"/>
          <a:stretch>
            <a:fillRect/>
          </a:stretch>
        </p:blipFill>
        <p:spPr>
          <a:xfrm>
            <a:off x="4327724" y="1345963"/>
            <a:ext cx="2874834" cy="1948322"/>
          </a:xfrm>
          <a:prstGeom prst="rect">
            <a:avLst/>
          </a:prstGeom>
        </p:spPr>
      </p:pic>
      <p:pic>
        <p:nvPicPr>
          <p:cNvPr id="3076" name="Picture 4" descr="Khoa học tìm ra thời điểm tốt nhất tập thể dục và giảm béo │ リジェラボ！">
            <a:extLst>
              <a:ext uri="{FF2B5EF4-FFF2-40B4-BE49-F238E27FC236}">
                <a16:creationId xmlns:a16="http://schemas.microsoft.com/office/drawing/2014/main" id="{719FB4AA-ABBE-0D84-68FD-C600F0BE5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1042" y="3399416"/>
            <a:ext cx="3743325" cy="28074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ơ thể cần bao nhiêu calo mỗi ngày? Cách tính lượng calo thích hợp theo ...">
            <a:extLst>
              <a:ext uri="{FF2B5EF4-FFF2-40B4-BE49-F238E27FC236}">
                <a16:creationId xmlns:a16="http://schemas.microsoft.com/office/drawing/2014/main" id="{49E92A0E-E99D-656F-8989-8EF4A207A2A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0834"/>
          <a:stretch>
            <a:fillRect/>
          </a:stretch>
        </p:blipFill>
        <p:spPr bwMode="auto">
          <a:xfrm>
            <a:off x="5315718" y="3437780"/>
            <a:ext cx="5514207" cy="27700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iấc ngủ và tác hại khi thiếu ngủ - Benh.vn">
            <a:extLst>
              <a:ext uri="{FF2B5EF4-FFF2-40B4-BE49-F238E27FC236}">
                <a16:creationId xmlns:a16="http://schemas.microsoft.com/office/drawing/2014/main" id="{CBCC99CB-EAD5-8C89-E106-3457580BE2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7508" y="1345963"/>
            <a:ext cx="3483363" cy="194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176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F50-0DAF-491E-A8F5-BDD7D1FCCD8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EBC6072-29E2-DF56-BCB6-D009541977AE}"/>
              </a:ext>
            </a:extLst>
          </p:cNvPr>
          <p:cNvSpPr txBox="1"/>
          <p:nvPr/>
        </p:nvSpPr>
        <p:spPr>
          <a:xfrm>
            <a:off x="653100" y="632500"/>
            <a:ext cx="5525758" cy="464661"/>
          </a:xfrm>
          <a:prstGeom prst="rect">
            <a:avLst/>
          </a:prstGeom>
        </p:spPr>
        <p:txBody>
          <a:bodyPr vert="horz" lIns="91440" tIns="45720" rIns="91440" bIns="45720" rtlCol="0">
            <a:noAutofit/>
          </a:bodyPr>
          <a:lstStyle/>
          <a:p>
            <a:pPr>
              <a:lnSpc>
                <a:spcPct val="90000"/>
              </a:lnSpc>
              <a:spcAft>
                <a:spcPts val="600"/>
              </a:spcAft>
            </a:pPr>
            <a:r>
              <a:rPr lang="vi-VN" sz="2800" b="1" dirty="0">
                <a:latin typeface="Times" panose="020B0500000000000000" pitchFamily="34" charset="0"/>
                <a:ea typeface="Times" panose="020B0500000000000000" pitchFamily="34" charset="0"/>
                <a:cs typeface="Times" panose="020B0500000000000000" pitchFamily="34" charset="0"/>
              </a:rPr>
              <a:t>Sơ lược về </a:t>
            </a:r>
            <a:r>
              <a:rPr lang="vi-VN" sz="2800" b="1" dirty="0" err="1">
                <a:latin typeface="Times" panose="020B0500000000000000" pitchFamily="34" charset="0"/>
                <a:ea typeface="Times" panose="020B0500000000000000" pitchFamily="34" charset="0"/>
                <a:cs typeface="Times" panose="020B0500000000000000" pitchFamily="34" charset="0"/>
              </a:rPr>
              <a:t>Internet</a:t>
            </a:r>
            <a:r>
              <a:rPr lang="vi-VN" sz="2800" b="1" dirty="0">
                <a:latin typeface="Times" panose="020B0500000000000000" pitchFamily="34" charset="0"/>
                <a:ea typeface="Times" panose="020B0500000000000000" pitchFamily="34" charset="0"/>
                <a:cs typeface="Times" panose="020B0500000000000000" pitchFamily="34" charset="0"/>
              </a:rPr>
              <a:t> vạn vật - </a:t>
            </a:r>
            <a:r>
              <a:rPr lang="vi-VN" sz="2800" b="1" dirty="0" err="1">
                <a:latin typeface="Times" panose="020B0500000000000000" pitchFamily="34" charset="0"/>
                <a:ea typeface="Times" panose="020B0500000000000000" pitchFamily="34" charset="0"/>
                <a:cs typeface="Times" panose="020B0500000000000000" pitchFamily="34" charset="0"/>
              </a:rPr>
              <a:t>IoT</a:t>
            </a:r>
            <a:r>
              <a:rPr lang="vi-VN" sz="2800" b="1" dirty="0">
                <a:latin typeface="Times" panose="020B0500000000000000" pitchFamily="34" charset="0"/>
                <a:ea typeface="Times" panose="020B0500000000000000" pitchFamily="34" charset="0"/>
                <a:cs typeface="Times" panose="020B0500000000000000" pitchFamily="34" charset="0"/>
              </a:rPr>
              <a:t> </a:t>
            </a:r>
            <a:endParaRPr lang="en-US" sz="2800" b="1" dirty="0">
              <a:latin typeface="Times" panose="020B0500000000000000" pitchFamily="34" charset="0"/>
              <a:ea typeface="Times" panose="020B0500000000000000" pitchFamily="34" charset="0"/>
              <a:cs typeface="Times" panose="020B0500000000000000" pitchFamily="34" charset="0"/>
            </a:endParaRPr>
          </a:p>
        </p:txBody>
      </p:sp>
      <p:grpSp>
        <p:nvGrpSpPr>
          <p:cNvPr id="21" name="Group 20">
            <a:extLst>
              <a:ext uri="{FF2B5EF4-FFF2-40B4-BE49-F238E27FC236}">
                <a16:creationId xmlns:a16="http://schemas.microsoft.com/office/drawing/2014/main" id="{1FFEB441-9E34-BA47-CB60-9A2A81B20B04}"/>
              </a:ext>
            </a:extLst>
          </p:cNvPr>
          <p:cNvGrpSpPr/>
          <p:nvPr/>
        </p:nvGrpSpPr>
        <p:grpSpPr>
          <a:xfrm>
            <a:off x="222874" y="0"/>
            <a:ext cx="4063376" cy="632500"/>
            <a:chOff x="5514604" y="388253"/>
            <a:chExt cx="4708741" cy="1148366"/>
          </a:xfrm>
        </p:grpSpPr>
        <p:sp>
          <p:nvSpPr>
            <p:cNvPr id="22" name="Rectangle: Rounded Corners 24">
              <a:extLst>
                <a:ext uri="{FF2B5EF4-FFF2-40B4-BE49-F238E27FC236}">
                  <a16:creationId xmlns:a16="http://schemas.microsoft.com/office/drawing/2014/main" id="{7B82412D-6DC6-6D0F-9CAB-D8F7677166AD}"/>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D3977CE-949F-6D17-FB1A-730105556088}"/>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84300A3-D525-9BE7-CCE8-F2AA5750B47E}"/>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25" name="Straight Connector 24">
              <a:extLst>
                <a:ext uri="{FF2B5EF4-FFF2-40B4-BE49-F238E27FC236}">
                  <a16:creationId xmlns:a16="http://schemas.microsoft.com/office/drawing/2014/main" id="{C70B1C8B-7B95-B43A-32C9-7C0521B95242}"/>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0FE0533-6769-304B-7A1C-7A4BB0C7C56F}"/>
                </a:ext>
              </a:extLst>
            </p:cNvPr>
            <p:cNvSpPr txBox="1"/>
            <p:nvPr/>
          </p:nvSpPr>
          <p:spPr>
            <a:xfrm>
              <a:off x="6508811" y="676775"/>
              <a:ext cx="3714534" cy="55920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27" name="Graphic 66" descr="Earth globe: Asia and Australia with solid fill">
              <a:extLst>
                <a:ext uri="{FF2B5EF4-FFF2-40B4-BE49-F238E27FC236}">
                  <a16:creationId xmlns:a16="http://schemas.microsoft.com/office/drawing/2014/main" id="{F915DEAC-AC1B-61C2-0242-8872D84C4F5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3" name="Picture 2">
            <a:extLst>
              <a:ext uri="{FF2B5EF4-FFF2-40B4-BE49-F238E27FC236}">
                <a16:creationId xmlns:a16="http://schemas.microsoft.com/office/drawing/2014/main" id="{17743F70-1EC2-0CF5-7452-7E03BCCD520B}"/>
              </a:ext>
            </a:extLst>
          </p:cNvPr>
          <p:cNvPicPr>
            <a:picLocks noChangeAspect="1"/>
          </p:cNvPicPr>
          <p:nvPr/>
        </p:nvPicPr>
        <p:blipFill>
          <a:blip r:embed="rId5"/>
          <a:stretch>
            <a:fillRect/>
          </a:stretch>
        </p:blipFill>
        <p:spPr>
          <a:xfrm>
            <a:off x="1075897" y="1882888"/>
            <a:ext cx="4280138" cy="2518676"/>
          </a:xfrm>
          <a:prstGeom prst="rect">
            <a:avLst/>
          </a:prstGeom>
        </p:spPr>
      </p:pic>
      <p:pic>
        <p:nvPicPr>
          <p:cNvPr id="6" name="Picture 5">
            <a:extLst>
              <a:ext uri="{FF2B5EF4-FFF2-40B4-BE49-F238E27FC236}">
                <a16:creationId xmlns:a16="http://schemas.microsoft.com/office/drawing/2014/main" id="{9FB5DEFC-57D7-33B0-7478-71F2BC763667}"/>
              </a:ext>
            </a:extLst>
          </p:cNvPr>
          <p:cNvPicPr>
            <a:picLocks noChangeAspect="1"/>
          </p:cNvPicPr>
          <p:nvPr/>
        </p:nvPicPr>
        <p:blipFill>
          <a:blip r:embed="rId6"/>
          <a:stretch>
            <a:fillRect/>
          </a:stretch>
        </p:blipFill>
        <p:spPr>
          <a:xfrm>
            <a:off x="5789627" y="2306908"/>
            <a:ext cx="5668242" cy="3384233"/>
          </a:xfrm>
          <a:prstGeom prst="rect">
            <a:avLst/>
          </a:prstGeom>
        </p:spPr>
      </p:pic>
      <p:sp>
        <p:nvSpPr>
          <p:cNvPr id="8" name="TextBox 7">
            <a:extLst>
              <a:ext uri="{FF2B5EF4-FFF2-40B4-BE49-F238E27FC236}">
                <a16:creationId xmlns:a16="http://schemas.microsoft.com/office/drawing/2014/main" id="{6F413965-0F6D-5829-C90A-682769FB20A0}"/>
              </a:ext>
            </a:extLst>
          </p:cNvPr>
          <p:cNvSpPr txBox="1"/>
          <p:nvPr/>
        </p:nvSpPr>
        <p:spPr>
          <a:xfrm>
            <a:off x="759489" y="1166859"/>
            <a:ext cx="6096000" cy="646331"/>
          </a:xfrm>
          <a:prstGeom prst="rect">
            <a:avLst/>
          </a:prstGeom>
          <a:noFill/>
        </p:spPr>
        <p:txBody>
          <a:bodyPr wrap="square">
            <a:spAutoFit/>
          </a:bodyPr>
          <a:lstStyle/>
          <a:p>
            <a:r>
              <a:rPr lang="vi-VN" dirty="0" err="1">
                <a:latin typeface="Times New Roman" panose="02020603050405020304" pitchFamily="18" charset="0"/>
                <a:cs typeface="Times New Roman" panose="02020603050405020304" pitchFamily="18" charset="0"/>
              </a:rPr>
              <a:t>Internet</a:t>
            </a:r>
            <a:r>
              <a:rPr lang="vi-VN" dirty="0">
                <a:latin typeface="Times New Roman" panose="02020603050405020304" pitchFamily="18" charset="0"/>
                <a:cs typeface="Times New Roman" panose="02020603050405020304" pitchFamily="18" charset="0"/>
              </a:rPr>
              <a:t> vạn vật (</a:t>
            </a:r>
            <a:r>
              <a:rPr lang="vi-VN" dirty="0" err="1">
                <a:latin typeface="Times New Roman" panose="02020603050405020304" pitchFamily="18" charset="0"/>
                <a:cs typeface="Times New Roman" panose="02020603050405020304" pitchFamily="18" charset="0"/>
              </a:rPr>
              <a:t>Internet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of</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Things</a:t>
            </a:r>
            <a:r>
              <a:rPr lang="vi-VN" dirty="0">
                <a:latin typeface="Times New Roman" panose="02020603050405020304" pitchFamily="18" charset="0"/>
                <a:cs typeface="Times New Roman" panose="02020603050405020304" pitchFamily="18" charset="0"/>
              </a:rPr>
              <a:t> - </a:t>
            </a:r>
            <a:r>
              <a:rPr lang="vi-VN" dirty="0" err="1">
                <a:latin typeface="Times New Roman" panose="02020603050405020304" pitchFamily="18" charset="0"/>
                <a:cs typeface="Times New Roman" panose="02020603050405020304" pitchFamily="18" charset="0"/>
              </a:rPr>
              <a:t>IoT</a:t>
            </a:r>
            <a:r>
              <a:rPr lang="vi-VN" dirty="0">
                <a:latin typeface="Times New Roman" panose="02020603050405020304" pitchFamily="18" charset="0"/>
                <a:cs typeface="Times New Roman" panose="02020603050405020304" pitchFamily="18" charset="0"/>
              </a:rPr>
              <a:t>) là mạng lưới vạn vật được kết nối với nhau bằng </a:t>
            </a:r>
            <a:r>
              <a:rPr lang="vi-VN" dirty="0" err="1">
                <a:latin typeface="Times New Roman" panose="02020603050405020304" pitchFamily="18" charset="0"/>
                <a:cs typeface="Times New Roman" panose="02020603050405020304" pitchFamily="18" charset="0"/>
              </a:rPr>
              <a:t>Internet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20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80446C-EE06-4C48-A64E-0F127F5ED9AB}"/>
              </a:ext>
            </a:extLst>
          </p:cNvPr>
          <p:cNvSpPr txBox="1"/>
          <p:nvPr/>
        </p:nvSpPr>
        <p:spPr>
          <a:xfrm>
            <a:off x="643990" y="782180"/>
            <a:ext cx="7074550" cy="711314"/>
          </a:xfrm>
          <a:prstGeom prst="rect">
            <a:avLst/>
          </a:prstGeom>
        </p:spPr>
        <p:txBody>
          <a:bodyPr vert="horz" lIns="91440" tIns="45720" rIns="91440" bIns="45720" rtlCol="0">
            <a:noAutofit/>
          </a:bodyPr>
          <a:lstStyle>
            <a:defPPr>
              <a:defRPr lang="en-US"/>
            </a:defPPr>
            <a:lvl1pPr>
              <a:lnSpc>
                <a:spcPct val="90000"/>
              </a:lnSpc>
              <a:spcAft>
                <a:spcPts val="600"/>
              </a:spcAft>
              <a:defRPr sz="2400" b="1">
                <a:solidFill>
                  <a:srgbClr val="FF0000"/>
                </a:solidFill>
                <a:latin typeface="Times" panose="020B0500000000000000" pitchFamily="34" charset="0"/>
                <a:ea typeface="Times" panose="020B0500000000000000" pitchFamily="34" charset="0"/>
                <a:cs typeface="Times" panose="020B0500000000000000" pitchFamily="34" charset="0"/>
              </a:defRPr>
            </a:lvl1pPr>
          </a:lstStyle>
          <a:p>
            <a:r>
              <a:rPr lang="en-US" sz="2800" dirty="0" err="1">
                <a:solidFill>
                  <a:schemeClr val="tx1"/>
                </a:solidFill>
              </a:rPr>
              <a:t>Một</a:t>
            </a:r>
            <a:r>
              <a:rPr lang="en-US" sz="2800" dirty="0">
                <a:solidFill>
                  <a:schemeClr val="tx1"/>
                </a:solidFill>
              </a:rPr>
              <a:t> </a:t>
            </a:r>
            <a:r>
              <a:rPr lang="en-US" sz="2800" dirty="0" err="1">
                <a:solidFill>
                  <a:schemeClr val="tx1"/>
                </a:solidFill>
              </a:rPr>
              <a:t>số</a:t>
            </a:r>
            <a:r>
              <a:rPr lang="en-US" sz="2800" dirty="0">
                <a:solidFill>
                  <a:schemeClr val="tx1"/>
                </a:solidFill>
              </a:rPr>
              <a:t> </a:t>
            </a:r>
            <a:r>
              <a:rPr lang="vi-VN" sz="2800" dirty="0">
                <a:solidFill>
                  <a:schemeClr val="tx1"/>
                </a:solidFill>
              </a:rPr>
              <a:t>thiết bị y tế thông minh </a:t>
            </a:r>
            <a:r>
              <a:rPr lang="en-US" sz="2800" dirty="0" err="1">
                <a:solidFill>
                  <a:schemeClr val="tx1"/>
                </a:solidFill>
              </a:rPr>
              <a:t>phổ</a:t>
            </a:r>
            <a:r>
              <a:rPr lang="en-US" sz="2800" dirty="0">
                <a:solidFill>
                  <a:schemeClr val="tx1"/>
                </a:solidFill>
              </a:rPr>
              <a:t> </a:t>
            </a:r>
            <a:r>
              <a:rPr lang="en-US" sz="2800" dirty="0" err="1">
                <a:solidFill>
                  <a:schemeClr val="tx1"/>
                </a:solidFill>
              </a:rPr>
              <a:t>biến</a:t>
            </a:r>
            <a:endParaRPr lang="en-US" sz="2800" dirty="0">
              <a:solidFill>
                <a:schemeClr val="tx1"/>
              </a:solidFill>
            </a:endParaRPr>
          </a:p>
        </p:txBody>
      </p:sp>
      <p:grpSp>
        <p:nvGrpSpPr>
          <p:cNvPr id="262" name="Group 261">
            <a:extLst>
              <a:ext uri="{FF2B5EF4-FFF2-40B4-BE49-F238E27FC236}">
                <a16:creationId xmlns:a16="http://schemas.microsoft.com/office/drawing/2014/main" id="{FB2A1854-7E9E-27C7-1382-F39472118AB8}"/>
              </a:ext>
            </a:extLst>
          </p:cNvPr>
          <p:cNvGrpSpPr/>
          <p:nvPr/>
        </p:nvGrpSpPr>
        <p:grpSpPr>
          <a:xfrm>
            <a:off x="87706" y="165888"/>
            <a:ext cx="4369994" cy="615162"/>
            <a:chOff x="5514604" y="388253"/>
            <a:chExt cx="4708739" cy="1148366"/>
          </a:xfrm>
        </p:grpSpPr>
        <p:sp>
          <p:nvSpPr>
            <p:cNvPr id="263" name="Rectangle: Rounded Corners 24">
              <a:extLst>
                <a:ext uri="{FF2B5EF4-FFF2-40B4-BE49-F238E27FC236}">
                  <a16:creationId xmlns:a16="http://schemas.microsoft.com/office/drawing/2014/main" id="{E2CF3667-268E-46F1-BD1A-CA847191BAB2}"/>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Rounded Corners 22">
              <a:extLst>
                <a:ext uri="{FF2B5EF4-FFF2-40B4-BE49-F238E27FC236}">
                  <a16:creationId xmlns:a16="http://schemas.microsoft.com/office/drawing/2014/main" id="{B3F22FC1-E149-473F-952B-02D06EA3F757}"/>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6BC1B367-A775-40C7-8D63-715D9992BF5E}"/>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510" name="Straight Connector 509">
              <a:extLst>
                <a:ext uri="{FF2B5EF4-FFF2-40B4-BE49-F238E27FC236}">
                  <a16:creationId xmlns:a16="http://schemas.microsoft.com/office/drawing/2014/main" id="{2F9E168E-7FB5-45C6-B02C-59DBD775C0FC}"/>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1" name="TextBox 510">
              <a:extLst>
                <a:ext uri="{FF2B5EF4-FFF2-40B4-BE49-F238E27FC236}">
                  <a16:creationId xmlns:a16="http://schemas.microsoft.com/office/drawing/2014/main" id="{57F5CC66-92C8-4156-A5CC-334029890C1D}"/>
                </a:ext>
              </a:extLst>
            </p:cNvPr>
            <p:cNvSpPr txBox="1"/>
            <p:nvPr/>
          </p:nvSpPr>
          <p:spPr>
            <a:xfrm>
              <a:off x="6508810" y="676777"/>
              <a:ext cx="3714533" cy="613019"/>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512" name="Graphic 66" descr="Earth globe: Asia and Australia with solid fill">
              <a:extLst>
                <a:ext uri="{FF2B5EF4-FFF2-40B4-BE49-F238E27FC236}">
                  <a16:creationId xmlns:a16="http://schemas.microsoft.com/office/drawing/2014/main" id="{4DCA4505-8FF9-454B-AD46-CFE41698C36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9" name="Picture 8">
            <a:extLst>
              <a:ext uri="{FF2B5EF4-FFF2-40B4-BE49-F238E27FC236}">
                <a16:creationId xmlns:a16="http://schemas.microsoft.com/office/drawing/2014/main" id="{65AA41D1-A65E-71F3-3FA2-8E5897D720EC}"/>
              </a:ext>
            </a:extLst>
          </p:cNvPr>
          <p:cNvPicPr>
            <a:picLocks noChangeAspect="1"/>
          </p:cNvPicPr>
          <p:nvPr/>
        </p:nvPicPr>
        <p:blipFill>
          <a:blip r:embed="rId5"/>
          <a:stretch>
            <a:fillRect/>
          </a:stretch>
        </p:blipFill>
        <p:spPr>
          <a:xfrm>
            <a:off x="2357501" y="1241793"/>
            <a:ext cx="6989165" cy="2686425"/>
          </a:xfrm>
          <a:prstGeom prst="rect">
            <a:avLst/>
          </a:prstGeom>
        </p:spPr>
      </p:pic>
      <p:pic>
        <p:nvPicPr>
          <p:cNvPr id="11" name="Picture 10">
            <a:extLst>
              <a:ext uri="{FF2B5EF4-FFF2-40B4-BE49-F238E27FC236}">
                <a16:creationId xmlns:a16="http://schemas.microsoft.com/office/drawing/2014/main" id="{E3C18094-561A-41BD-7A80-F0D0DDDC4ACA}"/>
              </a:ext>
            </a:extLst>
          </p:cNvPr>
          <p:cNvPicPr>
            <a:picLocks noChangeAspect="1"/>
          </p:cNvPicPr>
          <p:nvPr/>
        </p:nvPicPr>
        <p:blipFill>
          <a:blip r:embed="rId6"/>
          <a:stretch>
            <a:fillRect/>
          </a:stretch>
        </p:blipFill>
        <p:spPr>
          <a:xfrm>
            <a:off x="6096000" y="3928218"/>
            <a:ext cx="3579337" cy="2609933"/>
          </a:xfrm>
          <a:prstGeom prst="rect">
            <a:avLst/>
          </a:prstGeom>
        </p:spPr>
      </p:pic>
      <p:pic>
        <p:nvPicPr>
          <p:cNvPr id="7" name="Picture 6">
            <a:extLst>
              <a:ext uri="{FF2B5EF4-FFF2-40B4-BE49-F238E27FC236}">
                <a16:creationId xmlns:a16="http://schemas.microsoft.com/office/drawing/2014/main" id="{96EAD8E2-9CD7-E509-4714-D248AC914168}"/>
              </a:ext>
            </a:extLst>
          </p:cNvPr>
          <p:cNvPicPr>
            <a:picLocks noChangeAspect="1"/>
          </p:cNvPicPr>
          <p:nvPr/>
        </p:nvPicPr>
        <p:blipFill>
          <a:blip r:embed="rId7"/>
          <a:stretch>
            <a:fillRect/>
          </a:stretch>
        </p:blipFill>
        <p:spPr>
          <a:xfrm>
            <a:off x="2525938" y="3647931"/>
            <a:ext cx="3514356" cy="2958354"/>
          </a:xfrm>
          <a:prstGeom prst="rect">
            <a:avLst/>
          </a:prstGeom>
        </p:spPr>
      </p:pic>
    </p:spTree>
    <p:extLst>
      <p:ext uri="{BB962C8B-B14F-4D97-AF65-F5344CB8AC3E}">
        <p14:creationId xmlns:p14="http://schemas.microsoft.com/office/powerpoint/2010/main" val="326633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8700C4-8469-4FED-A3B8-4B83ACC1A8D4}"/>
              </a:ext>
            </a:extLst>
          </p:cNvPr>
          <p:cNvSpPr txBox="1"/>
          <p:nvPr/>
        </p:nvSpPr>
        <p:spPr>
          <a:xfrm>
            <a:off x="933297" y="883415"/>
            <a:ext cx="8937213"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Mục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tiêu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kế</a:t>
            </a:r>
            <a:r>
              <a:rPr lang="vi-VN" sz="2800" b="1" dirty="0">
                <a:latin typeface="Times New Roman" panose="02020603050405020304" pitchFamily="18" charset="0"/>
                <a:cs typeface="Times New Roman" panose="02020603050405020304" pitchFamily="18" charset="0"/>
              </a:rPr>
              <a:t> và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khối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endParaRPr lang="en-US" sz="2800" b="1" dirty="0">
              <a:latin typeface="Times New Roman" panose="02020603050405020304" pitchFamily="18" charset="0"/>
              <a:cs typeface="Times New Roman" panose="02020603050405020304" pitchFamily="18" charset="0"/>
            </a:endParaRPr>
          </a:p>
        </p:txBody>
      </p:sp>
      <p:grpSp>
        <p:nvGrpSpPr>
          <p:cNvPr id="26" name="Graphic 5">
            <a:extLst>
              <a:ext uri="{FF2B5EF4-FFF2-40B4-BE49-F238E27FC236}">
                <a16:creationId xmlns:a16="http://schemas.microsoft.com/office/drawing/2014/main" id="{B3B6BBA4-68AC-65CF-45A1-BA6356D73CC1}"/>
              </a:ext>
            </a:extLst>
          </p:cNvPr>
          <p:cNvGrpSpPr/>
          <p:nvPr/>
        </p:nvGrpSpPr>
        <p:grpSpPr>
          <a:xfrm rot="10253757">
            <a:off x="5467872" y="399493"/>
            <a:ext cx="570050" cy="566897"/>
            <a:chOff x="8773200" y="4666846"/>
            <a:chExt cx="1645152" cy="1636050"/>
          </a:xfrm>
          <a:solidFill>
            <a:srgbClr val="FF9900"/>
          </a:solidFill>
          <a:effectLst>
            <a:outerShdw blurRad="241300" dist="215900" dir="7140000" algn="r" rotWithShape="0">
              <a:prstClr val="black">
                <a:alpha val="77000"/>
              </a:prstClr>
            </a:outerShdw>
          </a:effectLst>
        </p:grpSpPr>
        <p:sp>
          <p:nvSpPr>
            <p:cNvPr id="27" name="Freeform: Shape 26">
              <a:extLst>
                <a:ext uri="{FF2B5EF4-FFF2-40B4-BE49-F238E27FC236}">
                  <a16:creationId xmlns:a16="http://schemas.microsoft.com/office/drawing/2014/main" id="{FF4F3469-3380-74D1-247D-AF5186605B79}"/>
                </a:ext>
              </a:extLst>
            </p:cNvPr>
            <p:cNvSpPr/>
            <p:nvPr/>
          </p:nvSpPr>
          <p:spPr>
            <a:xfrm>
              <a:off x="9351165" y="5242535"/>
              <a:ext cx="491497" cy="491497"/>
            </a:xfrm>
            <a:custGeom>
              <a:avLst/>
              <a:gdLst>
                <a:gd name="connsiteX0" fmla="*/ 491498 w 491497"/>
                <a:gd name="connsiteY0" fmla="*/ 245749 h 491497"/>
                <a:gd name="connsiteX1" fmla="*/ 245749 w 491497"/>
                <a:gd name="connsiteY1" fmla="*/ 491498 h 491497"/>
                <a:gd name="connsiteX2" fmla="*/ 0 w 491497"/>
                <a:gd name="connsiteY2" fmla="*/ 245749 h 491497"/>
                <a:gd name="connsiteX3" fmla="*/ 245749 w 491497"/>
                <a:gd name="connsiteY3" fmla="*/ 0 h 491497"/>
                <a:gd name="connsiteX4" fmla="*/ 491498 w 491497"/>
                <a:gd name="connsiteY4" fmla="*/ 245749 h 49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97" h="491497">
                  <a:moveTo>
                    <a:pt x="491498" y="245749"/>
                  </a:moveTo>
                  <a:cubicBezTo>
                    <a:pt x="491498" y="381472"/>
                    <a:pt x="381472" y="491498"/>
                    <a:pt x="245749" y="491498"/>
                  </a:cubicBezTo>
                  <a:cubicBezTo>
                    <a:pt x="110025" y="491498"/>
                    <a:pt x="0" y="381472"/>
                    <a:pt x="0" y="245749"/>
                  </a:cubicBezTo>
                  <a:cubicBezTo>
                    <a:pt x="0" y="110026"/>
                    <a:pt x="110025" y="0"/>
                    <a:pt x="245749" y="0"/>
                  </a:cubicBezTo>
                  <a:cubicBezTo>
                    <a:pt x="381472" y="0"/>
                    <a:pt x="491498" y="110026"/>
                    <a:pt x="491498" y="24574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6371FAD9-AD05-DD8D-B826-C53A9EC58B0F}"/>
                </a:ext>
              </a:extLst>
            </p:cNvPr>
            <p:cNvSpPr/>
            <p:nvPr/>
          </p:nvSpPr>
          <p:spPr>
            <a:xfrm>
              <a:off x="9369369" y="5260739"/>
              <a:ext cx="455090" cy="455090"/>
            </a:xfrm>
            <a:custGeom>
              <a:avLst/>
              <a:gdLst>
                <a:gd name="connsiteX0" fmla="*/ 455090 w 455090"/>
                <a:gd name="connsiteY0" fmla="*/ 227545 h 455090"/>
                <a:gd name="connsiteX1" fmla="*/ 227545 w 455090"/>
                <a:gd name="connsiteY1" fmla="*/ 455091 h 455090"/>
                <a:gd name="connsiteX2" fmla="*/ 0 w 455090"/>
                <a:gd name="connsiteY2" fmla="*/ 227545 h 455090"/>
                <a:gd name="connsiteX3" fmla="*/ 227545 w 455090"/>
                <a:gd name="connsiteY3" fmla="*/ 0 h 455090"/>
                <a:gd name="connsiteX4" fmla="*/ 455090 w 455090"/>
                <a:gd name="connsiteY4" fmla="*/ 227545 h 45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90" h="455090">
                  <a:moveTo>
                    <a:pt x="455090" y="227545"/>
                  </a:moveTo>
                  <a:cubicBezTo>
                    <a:pt x="455090" y="353215"/>
                    <a:pt x="353215" y="455091"/>
                    <a:pt x="227545" y="455091"/>
                  </a:cubicBezTo>
                  <a:cubicBezTo>
                    <a:pt x="101875" y="455091"/>
                    <a:pt x="0" y="353215"/>
                    <a:pt x="0" y="227545"/>
                  </a:cubicBezTo>
                  <a:cubicBezTo>
                    <a:pt x="0" y="101876"/>
                    <a:pt x="101875" y="0"/>
                    <a:pt x="227545" y="0"/>
                  </a:cubicBezTo>
                  <a:cubicBezTo>
                    <a:pt x="353215" y="0"/>
                    <a:pt x="455090" y="101876"/>
                    <a:pt x="455090" y="227545"/>
                  </a:cubicBezTo>
                  <a:close/>
                </a:path>
              </a:pathLst>
            </a:custGeom>
            <a:grpFill/>
            <a:ln w="22746" cap="flat">
              <a:solidFill>
                <a:srgbClr val="F6901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Freeform: Shape 28">
              <a:extLst>
                <a:ext uri="{FF2B5EF4-FFF2-40B4-BE49-F238E27FC236}">
                  <a16:creationId xmlns:a16="http://schemas.microsoft.com/office/drawing/2014/main" id="{82BD7257-00E2-5120-D672-170895C32E1A}"/>
                </a:ext>
              </a:extLst>
            </p:cNvPr>
            <p:cNvSpPr/>
            <p:nvPr/>
          </p:nvSpPr>
          <p:spPr>
            <a:xfrm>
              <a:off x="8773200" y="4666846"/>
              <a:ext cx="1645152" cy="1636050"/>
            </a:xfrm>
            <a:custGeom>
              <a:avLst/>
              <a:gdLst>
                <a:gd name="connsiteX0" fmla="*/ 1640602 w 1645152"/>
                <a:gd name="connsiteY0" fmla="*/ 907906 h 1636050"/>
                <a:gd name="connsiteX1" fmla="*/ 1645153 w 1645152"/>
                <a:gd name="connsiteY1" fmla="*/ 821439 h 1636050"/>
                <a:gd name="connsiteX2" fmla="*/ 1645153 w 1645152"/>
                <a:gd name="connsiteY2" fmla="*/ 819163 h 1636050"/>
                <a:gd name="connsiteX3" fmla="*/ 1524553 w 1645152"/>
                <a:gd name="connsiteY3" fmla="*/ 819163 h 1636050"/>
                <a:gd name="connsiteX4" fmla="*/ 1506350 w 1645152"/>
                <a:gd name="connsiteY4" fmla="*/ 662157 h 1636050"/>
                <a:gd name="connsiteX5" fmla="*/ 1624674 w 1645152"/>
                <a:gd name="connsiteY5" fmla="*/ 634852 h 1636050"/>
                <a:gd name="connsiteX6" fmla="*/ 1599643 w 1645152"/>
                <a:gd name="connsiteY6" fmla="*/ 550660 h 1636050"/>
                <a:gd name="connsiteX7" fmla="*/ 1485871 w 1645152"/>
                <a:gd name="connsiteY7" fmla="*/ 589343 h 1636050"/>
                <a:gd name="connsiteX8" fmla="*/ 1417607 w 1645152"/>
                <a:gd name="connsiteY8" fmla="*/ 448265 h 1636050"/>
                <a:gd name="connsiteX9" fmla="*/ 1520003 w 1645152"/>
                <a:gd name="connsiteY9" fmla="*/ 384552 h 1636050"/>
                <a:gd name="connsiteX10" fmla="*/ 1469943 w 1645152"/>
                <a:gd name="connsiteY10" fmla="*/ 314013 h 1636050"/>
                <a:gd name="connsiteX11" fmla="*/ 1374374 w 1645152"/>
                <a:gd name="connsiteY11" fmla="*/ 389103 h 1636050"/>
                <a:gd name="connsiteX12" fmla="*/ 1265152 w 1645152"/>
                <a:gd name="connsiteY12" fmla="*/ 277606 h 1636050"/>
                <a:gd name="connsiteX13" fmla="*/ 1342517 w 1645152"/>
                <a:gd name="connsiteY13" fmla="*/ 184312 h 1636050"/>
                <a:gd name="connsiteX14" fmla="*/ 1271978 w 1645152"/>
                <a:gd name="connsiteY14" fmla="*/ 131976 h 1636050"/>
                <a:gd name="connsiteX15" fmla="*/ 1205990 w 1645152"/>
                <a:gd name="connsiteY15" fmla="*/ 234372 h 1636050"/>
                <a:gd name="connsiteX16" fmla="*/ 1064912 w 1645152"/>
                <a:gd name="connsiteY16" fmla="*/ 163833 h 1636050"/>
                <a:gd name="connsiteX17" fmla="*/ 1105870 w 1645152"/>
                <a:gd name="connsiteY17" fmla="*/ 50060 h 1636050"/>
                <a:gd name="connsiteX18" fmla="*/ 1021679 w 1645152"/>
                <a:gd name="connsiteY18" fmla="*/ 25030 h 1636050"/>
                <a:gd name="connsiteX19" fmla="*/ 992098 w 1645152"/>
                <a:gd name="connsiteY19" fmla="*/ 141078 h 1636050"/>
                <a:gd name="connsiteX20" fmla="*/ 837367 w 1645152"/>
                <a:gd name="connsiteY20" fmla="*/ 120599 h 1636050"/>
                <a:gd name="connsiteX21" fmla="*/ 839642 w 1645152"/>
                <a:gd name="connsiteY21" fmla="*/ 0 h 1636050"/>
                <a:gd name="connsiteX22" fmla="*/ 753175 w 1645152"/>
                <a:gd name="connsiteY22" fmla="*/ 2276 h 1636050"/>
                <a:gd name="connsiteX23" fmla="*/ 762277 w 1645152"/>
                <a:gd name="connsiteY23" fmla="*/ 122875 h 1636050"/>
                <a:gd name="connsiteX24" fmla="*/ 607546 w 1645152"/>
                <a:gd name="connsiteY24" fmla="*/ 152456 h 1636050"/>
                <a:gd name="connsiteX25" fmla="*/ 571139 w 1645152"/>
                <a:gd name="connsiteY25" fmla="*/ 36407 h 1636050"/>
                <a:gd name="connsiteX26" fmla="*/ 489222 w 1645152"/>
                <a:gd name="connsiteY26" fmla="*/ 68264 h 1636050"/>
                <a:gd name="connsiteX27" fmla="*/ 537007 w 1645152"/>
                <a:gd name="connsiteY27" fmla="*/ 179761 h 1636050"/>
                <a:gd name="connsiteX28" fmla="*/ 400480 w 1645152"/>
                <a:gd name="connsiteY28" fmla="*/ 259402 h 1636050"/>
                <a:gd name="connsiteX29" fmla="*/ 327665 w 1645152"/>
                <a:gd name="connsiteY29" fmla="*/ 161557 h 1636050"/>
                <a:gd name="connsiteX30" fmla="*/ 261677 w 1645152"/>
                <a:gd name="connsiteY30" fmla="*/ 216168 h 1636050"/>
                <a:gd name="connsiteX31" fmla="*/ 343594 w 1645152"/>
                <a:gd name="connsiteY31" fmla="*/ 304911 h 1636050"/>
                <a:gd name="connsiteX32" fmla="*/ 241198 w 1645152"/>
                <a:gd name="connsiteY32" fmla="*/ 423234 h 1636050"/>
                <a:gd name="connsiteX33" fmla="*/ 141078 w 1645152"/>
                <a:gd name="connsiteY33" fmla="*/ 354971 h 1636050"/>
                <a:gd name="connsiteX34" fmla="*/ 95569 w 1645152"/>
                <a:gd name="connsiteY34" fmla="*/ 430061 h 1636050"/>
                <a:gd name="connsiteX35" fmla="*/ 202516 w 1645152"/>
                <a:gd name="connsiteY35" fmla="*/ 486947 h 1636050"/>
                <a:gd name="connsiteX36" fmla="*/ 143354 w 1645152"/>
                <a:gd name="connsiteY36" fmla="*/ 632576 h 1636050"/>
                <a:gd name="connsiteX37" fmla="*/ 27305 w 1645152"/>
                <a:gd name="connsiteY37" fmla="*/ 600720 h 1636050"/>
                <a:gd name="connsiteX38" fmla="*/ 9102 w 1645152"/>
                <a:gd name="connsiteY38" fmla="*/ 684911 h 1636050"/>
                <a:gd name="connsiteX39" fmla="*/ 127425 w 1645152"/>
                <a:gd name="connsiteY39" fmla="*/ 705390 h 1636050"/>
                <a:gd name="connsiteX40" fmla="*/ 118323 w 1645152"/>
                <a:gd name="connsiteY40" fmla="*/ 819163 h 1636050"/>
                <a:gd name="connsiteX41" fmla="*/ 120599 w 1645152"/>
                <a:gd name="connsiteY41" fmla="*/ 862397 h 1636050"/>
                <a:gd name="connsiteX42" fmla="*/ 0 w 1645152"/>
                <a:gd name="connsiteY42" fmla="*/ 869223 h 1636050"/>
                <a:gd name="connsiteX43" fmla="*/ 9102 w 1645152"/>
                <a:gd name="connsiteY43" fmla="*/ 955690 h 1636050"/>
                <a:gd name="connsiteX44" fmla="*/ 127425 w 1645152"/>
                <a:gd name="connsiteY44" fmla="*/ 935211 h 1636050"/>
                <a:gd name="connsiteX45" fmla="*/ 170659 w 1645152"/>
                <a:gd name="connsiteY45" fmla="*/ 1085391 h 1636050"/>
                <a:gd name="connsiteX46" fmla="*/ 59162 w 1645152"/>
                <a:gd name="connsiteY46" fmla="*/ 1130900 h 1636050"/>
                <a:gd name="connsiteX47" fmla="*/ 95569 w 1645152"/>
                <a:gd name="connsiteY47" fmla="*/ 1210541 h 1636050"/>
                <a:gd name="connsiteX48" fmla="*/ 202516 w 1645152"/>
                <a:gd name="connsiteY48" fmla="*/ 1153655 h 1636050"/>
                <a:gd name="connsiteX49" fmla="*/ 293534 w 1645152"/>
                <a:gd name="connsiteY49" fmla="*/ 1283356 h 1636050"/>
                <a:gd name="connsiteX50" fmla="*/ 202516 w 1645152"/>
                <a:gd name="connsiteY50" fmla="*/ 1362997 h 1636050"/>
                <a:gd name="connsiteX51" fmla="*/ 263953 w 1645152"/>
                <a:gd name="connsiteY51" fmla="*/ 1424434 h 1636050"/>
                <a:gd name="connsiteX52" fmla="*/ 345869 w 1645152"/>
                <a:gd name="connsiteY52" fmla="*/ 1335691 h 1636050"/>
                <a:gd name="connsiteX53" fmla="*/ 473294 w 1645152"/>
                <a:gd name="connsiteY53" fmla="*/ 1428985 h 1636050"/>
                <a:gd name="connsiteX54" fmla="*/ 414132 w 1645152"/>
                <a:gd name="connsiteY54" fmla="*/ 1533656 h 1636050"/>
                <a:gd name="connsiteX55" fmla="*/ 491498 w 1645152"/>
                <a:gd name="connsiteY55" fmla="*/ 1572338 h 1636050"/>
                <a:gd name="connsiteX56" fmla="*/ 539282 w 1645152"/>
                <a:gd name="connsiteY56" fmla="*/ 1460841 h 1636050"/>
                <a:gd name="connsiteX57" fmla="*/ 689462 w 1645152"/>
                <a:gd name="connsiteY57" fmla="*/ 1506350 h 1636050"/>
                <a:gd name="connsiteX58" fmla="*/ 666708 w 1645152"/>
                <a:gd name="connsiteY58" fmla="*/ 1624674 h 1636050"/>
                <a:gd name="connsiteX59" fmla="*/ 753175 w 1645152"/>
                <a:gd name="connsiteY59" fmla="*/ 1636051 h 1636050"/>
                <a:gd name="connsiteX60" fmla="*/ 762277 w 1645152"/>
                <a:gd name="connsiteY60" fmla="*/ 1515452 h 1636050"/>
                <a:gd name="connsiteX61" fmla="*/ 819163 w 1645152"/>
                <a:gd name="connsiteY61" fmla="*/ 1517727 h 1636050"/>
                <a:gd name="connsiteX62" fmla="*/ 919283 w 1645152"/>
                <a:gd name="connsiteY62" fmla="*/ 1510901 h 1636050"/>
                <a:gd name="connsiteX63" fmla="*/ 935211 w 1645152"/>
                <a:gd name="connsiteY63" fmla="*/ 1631500 h 1636050"/>
                <a:gd name="connsiteX64" fmla="*/ 1021679 w 1645152"/>
                <a:gd name="connsiteY64" fmla="*/ 1615572 h 1636050"/>
                <a:gd name="connsiteX65" fmla="*/ 992098 w 1645152"/>
                <a:gd name="connsiteY65" fmla="*/ 1499524 h 1636050"/>
                <a:gd name="connsiteX66" fmla="*/ 1140002 w 1645152"/>
                <a:gd name="connsiteY66" fmla="*/ 1444913 h 1636050"/>
                <a:gd name="connsiteX67" fmla="*/ 1194613 w 1645152"/>
                <a:gd name="connsiteY67" fmla="*/ 1551859 h 1636050"/>
                <a:gd name="connsiteX68" fmla="*/ 1269703 w 1645152"/>
                <a:gd name="connsiteY68" fmla="*/ 1508625 h 1636050"/>
                <a:gd name="connsiteX69" fmla="*/ 1203715 w 1645152"/>
                <a:gd name="connsiteY69" fmla="*/ 1408506 h 1636050"/>
                <a:gd name="connsiteX70" fmla="*/ 1324314 w 1645152"/>
                <a:gd name="connsiteY70" fmla="*/ 1308385 h 1636050"/>
                <a:gd name="connsiteX71" fmla="*/ 1410781 w 1645152"/>
                <a:gd name="connsiteY71" fmla="*/ 1392578 h 1636050"/>
                <a:gd name="connsiteX72" fmla="*/ 1467667 w 1645152"/>
                <a:gd name="connsiteY72" fmla="*/ 1326589 h 1636050"/>
                <a:gd name="connsiteX73" fmla="*/ 1372098 w 1645152"/>
                <a:gd name="connsiteY73" fmla="*/ 1251499 h 1636050"/>
                <a:gd name="connsiteX74" fmla="*/ 1454015 w 1645152"/>
                <a:gd name="connsiteY74" fmla="*/ 1117248 h 1636050"/>
                <a:gd name="connsiteX75" fmla="*/ 1563236 w 1645152"/>
                <a:gd name="connsiteY75" fmla="*/ 1167307 h 1636050"/>
                <a:gd name="connsiteX76" fmla="*/ 1595093 w 1645152"/>
                <a:gd name="connsiteY76" fmla="*/ 1085391 h 1636050"/>
                <a:gd name="connsiteX77" fmla="*/ 1481320 w 1645152"/>
                <a:gd name="connsiteY77" fmla="*/ 1046708 h 1636050"/>
                <a:gd name="connsiteX78" fmla="*/ 1515452 w 1645152"/>
                <a:gd name="connsiteY78" fmla="*/ 894253 h 1636050"/>
                <a:gd name="connsiteX79" fmla="*/ 1640602 w 1645152"/>
                <a:gd name="connsiteY79" fmla="*/ 907906 h 1636050"/>
                <a:gd name="connsiteX80" fmla="*/ 823714 w 1645152"/>
                <a:gd name="connsiteY80" fmla="*/ 1422158 h 1636050"/>
                <a:gd name="connsiteX81" fmla="*/ 222994 w 1645152"/>
                <a:gd name="connsiteY81" fmla="*/ 821439 h 1636050"/>
                <a:gd name="connsiteX82" fmla="*/ 823714 w 1645152"/>
                <a:gd name="connsiteY82" fmla="*/ 220719 h 1636050"/>
                <a:gd name="connsiteX83" fmla="*/ 1424434 w 1645152"/>
                <a:gd name="connsiteY83" fmla="*/ 821439 h 1636050"/>
                <a:gd name="connsiteX84" fmla="*/ 823714 w 1645152"/>
                <a:gd name="connsiteY84" fmla="*/ 1422158 h 163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645152" h="1636050">
                  <a:moveTo>
                    <a:pt x="1640602" y="907906"/>
                  </a:moveTo>
                  <a:cubicBezTo>
                    <a:pt x="1642877" y="878325"/>
                    <a:pt x="1645153" y="851020"/>
                    <a:pt x="1645153" y="821439"/>
                  </a:cubicBezTo>
                  <a:lnTo>
                    <a:pt x="1645153" y="819163"/>
                  </a:lnTo>
                  <a:lnTo>
                    <a:pt x="1524553" y="819163"/>
                  </a:lnTo>
                  <a:cubicBezTo>
                    <a:pt x="1524553" y="764552"/>
                    <a:pt x="1517727" y="714492"/>
                    <a:pt x="1506350" y="662157"/>
                  </a:cubicBezTo>
                  <a:lnTo>
                    <a:pt x="1624674" y="634852"/>
                  </a:lnTo>
                  <a:cubicBezTo>
                    <a:pt x="1617847" y="607546"/>
                    <a:pt x="1611021" y="577965"/>
                    <a:pt x="1599643" y="550660"/>
                  </a:cubicBezTo>
                  <a:lnTo>
                    <a:pt x="1485871" y="589343"/>
                  </a:lnTo>
                  <a:cubicBezTo>
                    <a:pt x="1467667" y="539283"/>
                    <a:pt x="1444913" y="491498"/>
                    <a:pt x="1417607" y="448265"/>
                  </a:cubicBezTo>
                  <a:lnTo>
                    <a:pt x="1520003" y="384552"/>
                  </a:lnTo>
                  <a:cubicBezTo>
                    <a:pt x="1504075" y="359522"/>
                    <a:pt x="1488146" y="336767"/>
                    <a:pt x="1469943" y="314013"/>
                  </a:cubicBezTo>
                  <a:lnTo>
                    <a:pt x="1374374" y="389103"/>
                  </a:lnTo>
                  <a:cubicBezTo>
                    <a:pt x="1342517" y="348144"/>
                    <a:pt x="1306110" y="309462"/>
                    <a:pt x="1265152" y="277606"/>
                  </a:cubicBezTo>
                  <a:lnTo>
                    <a:pt x="1342517" y="184312"/>
                  </a:lnTo>
                  <a:cubicBezTo>
                    <a:pt x="1319763" y="166108"/>
                    <a:pt x="1297008" y="147904"/>
                    <a:pt x="1271978" y="131976"/>
                  </a:cubicBezTo>
                  <a:lnTo>
                    <a:pt x="1205990" y="234372"/>
                  </a:lnTo>
                  <a:cubicBezTo>
                    <a:pt x="1162757" y="204791"/>
                    <a:pt x="1114972" y="182036"/>
                    <a:pt x="1064912" y="163833"/>
                  </a:cubicBezTo>
                  <a:lnTo>
                    <a:pt x="1105870" y="50060"/>
                  </a:lnTo>
                  <a:cubicBezTo>
                    <a:pt x="1078565" y="40958"/>
                    <a:pt x="1051259" y="31857"/>
                    <a:pt x="1021679" y="25030"/>
                  </a:cubicBezTo>
                  <a:lnTo>
                    <a:pt x="992098" y="141078"/>
                  </a:lnTo>
                  <a:cubicBezTo>
                    <a:pt x="942038" y="127426"/>
                    <a:pt x="889702" y="120599"/>
                    <a:pt x="837367" y="120599"/>
                  </a:cubicBezTo>
                  <a:lnTo>
                    <a:pt x="839642" y="0"/>
                  </a:lnTo>
                  <a:cubicBezTo>
                    <a:pt x="810061" y="0"/>
                    <a:pt x="780480" y="0"/>
                    <a:pt x="753175" y="2276"/>
                  </a:cubicBezTo>
                  <a:lnTo>
                    <a:pt x="762277" y="122875"/>
                  </a:lnTo>
                  <a:cubicBezTo>
                    <a:pt x="709941" y="127426"/>
                    <a:pt x="657606" y="138803"/>
                    <a:pt x="607546" y="152456"/>
                  </a:cubicBezTo>
                  <a:lnTo>
                    <a:pt x="571139" y="36407"/>
                  </a:lnTo>
                  <a:cubicBezTo>
                    <a:pt x="543833" y="45509"/>
                    <a:pt x="516528" y="54611"/>
                    <a:pt x="489222" y="68264"/>
                  </a:cubicBezTo>
                  <a:lnTo>
                    <a:pt x="537007" y="179761"/>
                  </a:lnTo>
                  <a:cubicBezTo>
                    <a:pt x="489222" y="200240"/>
                    <a:pt x="443713" y="227545"/>
                    <a:pt x="400480" y="259402"/>
                  </a:cubicBezTo>
                  <a:lnTo>
                    <a:pt x="327665" y="161557"/>
                  </a:lnTo>
                  <a:cubicBezTo>
                    <a:pt x="304911" y="179761"/>
                    <a:pt x="282156" y="197965"/>
                    <a:pt x="261677" y="216168"/>
                  </a:cubicBezTo>
                  <a:lnTo>
                    <a:pt x="343594" y="304911"/>
                  </a:lnTo>
                  <a:cubicBezTo>
                    <a:pt x="304911" y="341318"/>
                    <a:pt x="270779" y="380001"/>
                    <a:pt x="241198" y="423234"/>
                  </a:cubicBezTo>
                  <a:lnTo>
                    <a:pt x="141078" y="354971"/>
                  </a:lnTo>
                  <a:cubicBezTo>
                    <a:pt x="125150" y="377725"/>
                    <a:pt x="109222" y="402755"/>
                    <a:pt x="95569" y="430061"/>
                  </a:cubicBezTo>
                  <a:lnTo>
                    <a:pt x="202516" y="486947"/>
                  </a:lnTo>
                  <a:cubicBezTo>
                    <a:pt x="177485" y="532456"/>
                    <a:pt x="157006" y="582516"/>
                    <a:pt x="143354" y="632576"/>
                  </a:cubicBezTo>
                  <a:lnTo>
                    <a:pt x="27305" y="600720"/>
                  </a:lnTo>
                  <a:cubicBezTo>
                    <a:pt x="20479" y="628025"/>
                    <a:pt x="13653" y="657606"/>
                    <a:pt x="9102" y="684911"/>
                  </a:cubicBezTo>
                  <a:lnTo>
                    <a:pt x="127425" y="705390"/>
                  </a:lnTo>
                  <a:cubicBezTo>
                    <a:pt x="120599" y="741798"/>
                    <a:pt x="118323" y="780480"/>
                    <a:pt x="118323" y="819163"/>
                  </a:cubicBezTo>
                  <a:cubicBezTo>
                    <a:pt x="118323" y="832816"/>
                    <a:pt x="118323" y="846469"/>
                    <a:pt x="120599" y="862397"/>
                  </a:cubicBezTo>
                  <a:lnTo>
                    <a:pt x="0" y="869223"/>
                  </a:lnTo>
                  <a:cubicBezTo>
                    <a:pt x="2276" y="898804"/>
                    <a:pt x="4551" y="928385"/>
                    <a:pt x="9102" y="955690"/>
                  </a:cubicBezTo>
                  <a:lnTo>
                    <a:pt x="127425" y="935211"/>
                  </a:lnTo>
                  <a:cubicBezTo>
                    <a:pt x="136527" y="987547"/>
                    <a:pt x="150180" y="1037607"/>
                    <a:pt x="170659" y="1085391"/>
                  </a:cubicBezTo>
                  <a:lnTo>
                    <a:pt x="59162" y="1130900"/>
                  </a:lnTo>
                  <a:cubicBezTo>
                    <a:pt x="70539" y="1158206"/>
                    <a:pt x="81916" y="1183236"/>
                    <a:pt x="95569" y="1210541"/>
                  </a:cubicBezTo>
                  <a:lnTo>
                    <a:pt x="202516" y="1153655"/>
                  </a:lnTo>
                  <a:cubicBezTo>
                    <a:pt x="227545" y="1199164"/>
                    <a:pt x="257126" y="1242397"/>
                    <a:pt x="293534" y="1283356"/>
                  </a:cubicBezTo>
                  <a:lnTo>
                    <a:pt x="202516" y="1362997"/>
                  </a:lnTo>
                  <a:cubicBezTo>
                    <a:pt x="220719" y="1385751"/>
                    <a:pt x="241198" y="1406230"/>
                    <a:pt x="263953" y="1424434"/>
                  </a:cubicBezTo>
                  <a:lnTo>
                    <a:pt x="345869" y="1335691"/>
                  </a:lnTo>
                  <a:cubicBezTo>
                    <a:pt x="384552" y="1372098"/>
                    <a:pt x="427785" y="1401679"/>
                    <a:pt x="473294" y="1428985"/>
                  </a:cubicBezTo>
                  <a:lnTo>
                    <a:pt x="414132" y="1533656"/>
                  </a:lnTo>
                  <a:cubicBezTo>
                    <a:pt x="439162" y="1547308"/>
                    <a:pt x="466468" y="1560961"/>
                    <a:pt x="491498" y="1572338"/>
                  </a:cubicBezTo>
                  <a:lnTo>
                    <a:pt x="539282" y="1460841"/>
                  </a:lnTo>
                  <a:cubicBezTo>
                    <a:pt x="587067" y="1481320"/>
                    <a:pt x="637127" y="1497248"/>
                    <a:pt x="689462" y="1506350"/>
                  </a:cubicBezTo>
                  <a:lnTo>
                    <a:pt x="666708" y="1624674"/>
                  </a:lnTo>
                  <a:cubicBezTo>
                    <a:pt x="694013" y="1629224"/>
                    <a:pt x="723594" y="1633775"/>
                    <a:pt x="753175" y="1636051"/>
                  </a:cubicBezTo>
                  <a:lnTo>
                    <a:pt x="762277" y="1515452"/>
                  </a:lnTo>
                  <a:cubicBezTo>
                    <a:pt x="780480" y="1517727"/>
                    <a:pt x="800959" y="1517727"/>
                    <a:pt x="819163" y="1517727"/>
                  </a:cubicBezTo>
                  <a:cubicBezTo>
                    <a:pt x="853295" y="1517727"/>
                    <a:pt x="885151" y="1515452"/>
                    <a:pt x="919283" y="1510901"/>
                  </a:cubicBezTo>
                  <a:lnTo>
                    <a:pt x="935211" y="1631500"/>
                  </a:lnTo>
                  <a:cubicBezTo>
                    <a:pt x="964792" y="1626949"/>
                    <a:pt x="992098" y="1622398"/>
                    <a:pt x="1021679" y="1615572"/>
                  </a:cubicBezTo>
                  <a:lnTo>
                    <a:pt x="992098" y="1499524"/>
                  </a:lnTo>
                  <a:cubicBezTo>
                    <a:pt x="1044433" y="1485871"/>
                    <a:pt x="1092217" y="1467667"/>
                    <a:pt x="1140002" y="1444913"/>
                  </a:cubicBezTo>
                  <a:lnTo>
                    <a:pt x="1194613" y="1551859"/>
                  </a:lnTo>
                  <a:cubicBezTo>
                    <a:pt x="1219643" y="1538206"/>
                    <a:pt x="1244673" y="1524554"/>
                    <a:pt x="1269703" y="1508625"/>
                  </a:cubicBezTo>
                  <a:lnTo>
                    <a:pt x="1203715" y="1408506"/>
                  </a:lnTo>
                  <a:cubicBezTo>
                    <a:pt x="1246948" y="1378925"/>
                    <a:pt x="1287906" y="1347068"/>
                    <a:pt x="1324314" y="1308385"/>
                  </a:cubicBezTo>
                  <a:lnTo>
                    <a:pt x="1410781" y="1392578"/>
                  </a:lnTo>
                  <a:cubicBezTo>
                    <a:pt x="1431260" y="1372098"/>
                    <a:pt x="1449463" y="1349344"/>
                    <a:pt x="1467667" y="1326589"/>
                  </a:cubicBezTo>
                  <a:lnTo>
                    <a:pt x="1372098" y="1251499"/>
                  </a:lnTo>
                  <a:cubicBezTo>
                    <a:pt x="1403954" y="1210541"/>
                    <a:pt x="1431260" y="1165032"/>
                    <a:pt x="1454015" y="1117248"/>
                  </a:cubicBezTo>
                  <a:lnTo>
                    <a:pt x="1563236" y="1167307"/>
                  </a:lnTo>
                  <a:cubicBezTo>
                    <a:pt x="1574613" y="1140002"/>
                    <a:pt x="1585991" y="1114972"/>
                    <a:pt x="1595093" y="1085391"/>
                  </a:cubicBezTo>
                  <a:lnTo>
                    <a:pt x="1481320" y="1046708"/>
                  </a:lnTo>
                  <a:cubicBezTo>
                    <a:pt x="1497248" y="996648"/>
                    <a:pt x="1510901" y="946589"/>
                    <a:pt x="1515452" y="894253"/>
                  </a:cubicBezTo>
                  <a:lnTo>
                    <a:pt x="1640602" y="907906"/>
                  </a:lnTo>
                  <a:close/>
                  <a:moveTo>
                    <a:pt x="823714" y="1422158"/>
                  </a:moveTo>
                  <a:cubicBezTo>
                    <a:pt x="493773" y="1422158"/>
                    <a:pt x="222994" y="1153655"/>
                    <a:pt x="222994" y="821439"/>
                  </a:cubicBezTo>
                  <a:cubicBezTo>
                    <a:pt x="222994" y="489222"/>
                    <a:pt x="491498" y="220719"/>
                    <a:pt x="823714" y="220719"/>
                  </a:cubicBezTo>
                  <a:cubicBezTo>
                    <a:pt x="1155930" y="220719"/>
                    <a:pt x="1424434" y="489222"/>
                    <a:pt x="1424434" y="821439"/>
                  </a:cubicBezTo>
                  <a:cubicBezTo>
                    <a:pt x="1424434" y="1153655"/>
                    <a:pt x="1155930" y="1422158"/>
                    <a:pt x="823714" y="1422158"/>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FC6C2CBE-396D-6E82-AA6B-F888A2CC3EE1}"/>
                </a:ext>
              </a:extLst>
            </p:cNvPr>
            <p:cNvSpPr/>
            <p:nvPr/>
          </p:nvSpPr>
          <p:spPr>
            <a:xfrm>
              <a:off x="8973440" y="4876188"/>
              <a:ext cx="1246948" cy="1246947"/>
            </a:xfrm>
            <a:custGeom>
              <a:avLst/>
              <a:gdLst>
                <a:gd name="connsiteX0" fmla="*/ 623474 w 1246948"/>
                <a:gd name="connsiteY0" fmla="*/ 0 h 1246947"/>
                <a:gd name="connsiteX1" fmla="*/ 0 w 1246948"/>
                <a:gd name="connsiteY1" fmla="*/ 623474 h 1246947"/>
                <a:gd name="connsiteX2" fmla="*/ 623474 w 1246948"/>
                <a:gd name="connsiteY2" fmla="*/ 1246948 h 1246947"/>
                <a:gd name="connsiteX3" fmla="*/ 1246948 w 1246948"/>
                <a:gd name="connsiteY3" fmla="*/ 623474 h 1246947"/>
                <a:gd name="connsiteX4" fmla="*/ 623474 w 1246948"/>
                <a:gd name="connsiteY4" fmla="*/ 0 h 1246947"/>
                <a:gd name="connsiteX5" fmla="*/ 623474 w 1246948"/>
                <a:gd name="connsiteY5" fmla="*/ 1224193 h 1246947"/>
                <a:gd name="connsiteX6" fmla="*/ 22755 w 1246948"/>
                <a:gd name="connsiteY6" fmla="*/ 623474 h 1246947"/>
                <a:gd name="connsiteX7" fmla="*/ 623474 w 1246948"/>
                <a:gd name="connsiteY7" fmla="*/ 22755 h 1246947"/>
                <a:gd name="connsiteX8" fmla="*/ 1224194 w 1246948"/>
                <a:gd name="connsiteY8" fmla="*/ 623474 h 1246947"/>
                <a:gd name="connsiteX9" fmla="*/ 623474 w 1246948"/>
                <a:gd name="connsiteY9" fmla="*/ 1224193 h 12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6948" h="1246947">
                  <a:moveTo>
                    <a:pt x="623474" y="0"/>
                  </a:moveTo>
                  <a:cubicBezTo>
                    <a:pt x="279881" y="0"/>
                    <a:pt x="0" y="279880"/>
                    <a:pt x="0" y="623474"/>
                  </a:cubicBezTo>
                  <a:cubicBezTo>
                    <a:pt x="0" y="967068"/>
                    <a:pt x="279881" y="1246948"/>
                    <a:pt x="623474" y="1246948"/>
                  </a:cubicBezTo>
                  <a:cubicBezTo>
                    <a:pt x="967067" y="1246948"/>
                    <a:pt x="1246948" y="967068"/>
                    <a:pt x="1246948" y="623474"/>
                  </a:cubicBezTo>
                  <a:cubicBezTo>
                    <a:pt x="1246948" y="279880"/>
                    <a:pt x="967067" y="0"/>
                    <a:pt x="623474" y="0"/>
                  </a:cubicBezTo>
                  <a:close/>
                  <a:moveTo>
                    <a:pt x="623474" y="1224193"/>
                  </a:moveTo>
                  <a:cubicBezTo>
                    <a:pt x="293533" y="1224193"/>
                    <a:pt x="22755" y="955690"/>
                    <a:pt x="22755" y="623474"/>
                  </a:cubicBezTo>
                  <a:cubicBezTo>
                    <a:pt x="22755" y="293533"/>
                    <a:pt x="291258" y="22755"/>
                    <a:pt x="623474" y="22755"/>
                  </a:cubicBezTo>
                  <a:cubicBezTo>
                    <a:pt x="953415" y="22755"/>
                    <a:pt x="1224194" y="291258"/>
                    <a:pt x="1224194" y="623474"/>
                  </a:cubicBezTo>
                  <a:cubicBezTo>
                    <a:pt x="1224194" y="953415"/>
                    <a:pt x="955690" y="1224193"/>
                    <a:pt x="623474" y="12241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1" name="Graphic 5">
            <a:extLst>
              <a:ext uri="{FF2B5EF4-FFF2-40B4-BE49-F238E27FC236}">
                <a16:creationId xmlns:a16="http://schemas.microsoft.com/office/drawing/2014/main" id="{ED8E8DB5-C9FF-E456-CEEF-E08D6DBFA209}"/>
              </a:ext>
            </a:extLst>
          </p:cNvPr>
          <p:cNvGrpSpPr/>
          <p:nvPr/>
        </p:nvGrpSpPr>
        <p:grpSpPr>
          <a:xfrm rot="10253757">
            <a:off x="9300244" y="153749"/>
            <a:ext cx="367372" cy="367373"/>
            <a:chOff x="4763853" y="4660020"/>
            <a:chExt cx="1697487" cy="1697488"/>
          </a:xfrm>
          <a:solidFill>
            <a:srgbClr val="FF9900"/>
          </a:solidFill>
          <a:effectLst>
            <a:outerShdw blurRad="241300" dist="215900" dir="7140000" algn="r" rotWithShape="0">
              <a:prstClr val="black">
                <a:alpha val="77000"/>
              </a:prstClr>
            </a:outerShdw>
          </a:effectLst>
        </p:grpSpPr>
        <p:sp>
          <p:nvSpPr>
            <p:cNvPr id="32" name="Freeform: Shape 31">
              <a:extLst>
                <a:ext uri="{FF2B5EF4-FFF2-40B4-BE49-F238E27FC236}">
                  <a16:creationId xmlns:a16="http://schemas.microsoft.com/office/drawing/2014/main" id="{24A0D4DE-DEF5-E03B-37A7-AF2E2444D630}"/>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CAF86F6A-E083-02E5-F655-AAE0EF53161A}"/>
                </a:ext>
              </a:extLst>
            </p:cNvPr>
            <p:cNvSpPr/>
            <p:nvPr/>
          </p:nvSpPr>
          <p:spPr>
            <a:xfrm>
              <a:off x="5089244" y="4992235"/>
              <a:ext cx="1042156"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Freeform: Shape 33">
              <a:extLst>
                <a:ext uri="{FF2B5EF4-FFF2-40B4-BE49-F238E27FC236}">
                  <a16:creationId xmlns:a16="http://schemas.microsoft.com/office/drawing/2014/main" id="{C76F3CEA-FF60-338A-1050-0B32AD57A1BF}"/>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Freeform: Shape 34">
              <a:extLst>
                <a:ext uri="{FF2B5EF4-FFF2-40B4-BE49-F238E27FC236}">
                  <a16:creationId xmlns:a16="http://schemas.microsoft.com/office/drawing/2014/main" id="{309B83C9-760F-A0BB-C638-8AE49254DBC5}"/>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6" name="Graphic 5">
            <a:extLst>
              <a:ext uri="{FF2B5EF4-FFF2-40B4-BE49-F238E27FC236}">
                <a16:creationId xmlns:a16="http://schemas.microsoft.com/office/drawing/2014/main" id="{41D9BE28-9694-1213-15A0-36EBFEE228FC}"/>
              </a:ext>
            </a:extLst>
          </p:cNvPr>
          <p:cNvGrpSpPr/>
          <p:nvPr/>
        </p:nvGrpSpPr>
        <p:grpSpPr>
          <a:xfrm rot="10253757">
            <a:off x="11625517" y="878800"/>
            <a:ext cx="867639" cy="867641"/>
            <a:chOff x="4763853" y="4660020"/>
            <a:chExt cx="1697487" cy="1697488"/>
          </a:xfrm>
          <a:solidFill>
            <a:srgbClr val="FF9900"/>
          </a:solidFill>
          <a:effectLst>
            <a:outerShdw blurRad="241300" dist="215900" dir="7140000" algn="r" rotWithShape="0">
              <a:prstClr val="black">
                <a:alpha val="77000"/>
              </a:prstClr>
            </a:outerShdw>
          </a:effectLst>
        </p:grpSpPr>
        <p:sp>
          <p:nvSpPr>
            <p:cNvPr id="37" name="Freeform: Shape 36">
              <a:extLst>
                <a:ext uri="{FF2B5EF4-FFF2-40B4-BE49-F238E27FC236}">
                  <a16:creationId xmlns:a16="http://schemas.microsoft.com/office/drawing/2014/main" id="{C32C93ED-6117-607B-EBDB-B9734F09DF07}"/>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A4FD7DC8-1E8F-A422-566A-D2FB9720CD12}"/>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9" name="Freeform: Shape 38">
              <a:extLst>
                <a:ext uri="{FF2B5EF4-FFF2-40B4-BE49-F238E27FC236}">
                  <a16:creationId xmlns:a16="http://schemas.microsoft.com/office/drawing/2014/main" id="{441E57CF-B10C-BBCE-D64B-7737743EFF94}"/>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Freeform: Shape 39">
              <a:extLst>
                <a:ext uri="{FF2B5EF4-FFF2-40B4-BE49-F238E27FC236}">
                  <a16:creationId xmlns:a16="http://schemas.microsoft.com/office/drawing/2014/main" id="{92034B05-146C-8F62-D2C6-E4F05DC22E32}"/>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1" name="Graphic 5">
            <a:extLst>
              <a:ext uri="{FF2B5EF4-FFF2-40B4-BE49-F238E27FC236}">
                <a16:creationId xmlns:a16="http://schemas.microsoft.com/office/drawing/2014/main" id="{CD6E2D9A-013F-D783-565B-8B20475E3DD0}"/>
              </a:ext>
            </a:extLst>
          </p:cNvPr>
          <p:cNvGrpSpPr/>
          <p:nvPr/>
        </p:nvGrpSpPr>
        <p:grpSpPr>
          <a:xfrm rot="15152929">
            <a:off x="-454508" y="5940728"/>
            <a:ext cx="1230754" cy="1232490"/>
            <a:chOff x="4813912" y="2518818"/>
            <a:chExt cx="1613295" cy="1615571"/>
          </a:xfrm>
          <a:solidFill>
            <a:srgbClr val="FF9900"/>
          </a:solidFill>
          <a:effectLst>
            <a:outerShdw blurRad="241300" dist="215900" dir="7140000" algn="r" rotWithShape="0">
              <a:prstClr val="black">
                <a:alpha val="77000"/>
              </a:prstClr>
            </a:outerShdw>
          </a:effectLst>
        </p:grpSpPr>
        <p:sp>
          <p:nvSpPr>
            <p:cNvPr id="42" name="Freeform: Shape 41">
              <a:extLst>
                <a:ext uri="{FF2B5EF4-FFF2-40B4-BE49-F238E27FC236}">
                  <a16:creationId xmlns:a16="http://schemas.microsoft.com/office/drawing/2014/main" id="{AAE1D3D3-AEE6-FA28-8C31-3E2F112225A0}"/>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Freeform: Shape 42">
              <a:extLst>
                <a:ext uri="{FF2B5EF4-FFF2-40B4-BE49-F238E27FC236}">
                  <a16:creationId xmlns:a16="http://schemas.microsoft.com/office/drawing/2014/main" id="{D90F66B0-17B3-C1E0-9449-640F79D69E2A}"/>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CF45C73D-6F79-9D39-EC6D-46856C6CEAE4}"/>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Freeform: Shape 44">
              <a:extLst>
                <a:ext uri="{FF2B5EF4-FFF2-40B4-BE49-F238E27FC236}">
                  <a16:creationId xmlns:a16="http://schemas.microsoft.com/office/drawing/2014/main" id="{5BBC5FE5-31D4-2D85-EBCB-F90A464079F5}"/>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Freeform: Shape 45">
              <a:extLst>
                <a:ext uri="{FF2B5EF4-FFF2-40B4-BE49-F238E27FC236}">
                  <a16:creationId xmlns:a16="http://schemas.microsoft.com/office/drawing/2014/main" id="{A65310C0-472C-B22D-208F-EDCFABD76E1F}"/>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Freeform: Shape 46">
              <a:extLst>
                <a:ext uri="{FF2B5EF4-FFF2-40B4-BE49-F238E27FC236}">
                  <a16:creationId xmlns:a16="http://schemas.microsoft.com/office/drawing/2014/main" id="{0128B0C8-9FD2-8CE8-EEA0-00D5D0462DAE}"/>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Freeform: Shape 47">
              <a:extLst>
                <a:ext uri="{FF2B5EF4-FFF2-40B4-BE49-F238E27FC236}">
                  <a16:creationId xmlns:a16="http://schemas.microsoft.com/office/drawing/2014/main" id="{55F4F932-A896-C41A-FAB7-FF1CF1D81794}"/>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456EDB9B-0FF2-D966-EB70-A96471A2363D}"/>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61721EB5-EE80-DAD4-29B4-228DCC089589}"/>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B31CDC3B-8226-1BEE-8BF5-C6DE318AFA8E}"/>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2" name="Graphic 5">
            <a:extLst>
              <a:ext uri="{FF2B5EF4-FFF2-40B4-BE49-F238E27FC236}">
                <a16:creationId xmlns:a16="http://schemas.microsoft.com/office/drawing/2014/main" id="{77D550FD-0AFB-E5BF-0E80-19D7A0B10378}"/>
              </a:ext>
            </a:extLst>
          </p:cNvPr>
          <p:cNvGrpSpPr/>
          <p:nvPr/>
        </p:nvGrpSpPr>
        <p:grpSpPr>
          <a:xfrm rot="10253757">
            <a:off x="4886587" y="-408360"/>
            <a:ext cx="867639" cy="867641"/>
            <a:chOff x="4763853" y="4660020"/>
            <a:chExt cx="1697487" cy="1697488"/>
          </a:xfrm>
          <a:solidFill>
            <a:srgbClr val="FF9900"/>
          </a:solidFill>
          <a:effectLst>
            <a:outerShdw blurRad="241300" dist="215900" dir="7140000" algn="r" rotWithShape="0">
              <a:prstClr val="black">
                <a:alpha val="77000"/>
              </a:prstClr>
            </a:outerShdw>
          </a:effectLst>
        </p:grpSpPr>
        <p:sp>
          <p:nvSpPr>
            <p:cNvPr id="53" name="Freeform: Shape 52">
              <a:extLst>
                <a:ext uri="{FF2B5EF4-FFF2-40B4-BE49-F238E27FC236}">
                  <a16:creationId xmlns:a16="http://schemas.microsoft.com/office/drawing/2014/main" id="{228EEBE4-EB55-647E-3211-2E965EAB6DE1}"/>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Freeform: Shape 53">
              <a:extLst>
                <a:ext uri="{FF2B5EF4-FFF2-40B4-BE49-F238E27FC236}">
                  <a16:creationId xmlns:a16="http://schemas.microsoft.com/office/drawing/2014/main" id="{97B84D17-7972-3F31-1997-8750677819FA}"/>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Freeform: Shape 54">
              <a:extLst>
                <a:ext uri="{FF2B5EF4-FFF2-40B4-BE49-F238E27FC236}">
                  <a16:creationId xmlns:a16="http://schemas.microsoft.com/office/drawing/2014/main" id="{9701D64F-B2C9-7AF3-7089-4881CB354084}"/>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89DE4545-FAF6-526C-947A-E806EFCC05E4}"/>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8" name="Group 57">
            <a:extLst>
              <a:ext uri="{FF2B5EF4-FFF2-40B4-BE49-F238E27FC236}">
                <a16:creationId xmlns:a16="http://schemas.microsoft.com/office/drawing/2014/main" id="{CDEBA09E-82C5-1D09-6ECC-4B247A43AAE5}"/>
              </a:ext>
            </a:extLst>
          </p:cNvPr>
          <p:cNvGrpSpPr/>
          <p:nvPr/>
        </p:nvGrpSpPr>
        <p:grpSpPr>
          <a:xfrm>
            <a:off x="204377" y="48351"/>
            <a:ext cx="4577173" cy="735563"/>
            <a:chOff x="3072336" y="2221208"/>
            <a:chExt cx="3799091" cy="949626"/>
          </a:xfrm>
        </p:grpSpPr>
        <p:sp>
          <p:nvSpPr>
            <p:cNvPr id="59"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C455822-AA7B-43BF-9D84-6B2492C2A536}"/>
                </a:ext>
              </a:extLst>
            </p:cNvPr>
            <p:cNvSpPr txBox="1"/>
            <p:nvPr/>
          </p:nvSpPr>
          <p:spPr>
            <a:xfrm>
              <a:off x="3733955" y="2470344"/>
              <a:ext cx="2418749" cy="43774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GIẢI PHÁP CÔNG NGHỆ</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6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1213" y="2336468"/>
              <a:ext cx="670214" cy="670214"/>
            </a:xfrm>
            <a:prstGeom prst="rect">
              <a:avLst/>
            </a:prstGeom>
          </p:spPr>
        </p:pic>
        <p:grpSp>
          <p:nvGrpSpPr>
            <p:cNvPr id="63" name="Group 62">
              <a:extLst>
                <a:ext uri="{FF2B5EF4-FFF2-40B4-BE49-F238E27FC236}">
                  <a16:creationId xmlns:a16="http://schemas.microsoft.com/office/drawing/2014/main" id="{05F16EB8-57C4-545E-8219-C6E99B042038}"/>
                </a:ext>
              </a:extLst>
            </p:cNvPr>
            <p:cNvGrpSpPr/>
            <p:nvPr/>
          </p:nvGrpSpPr>
          <p:grpSpPr>
            <a:xfrm>
              <a:off x="3072336" y="2221208"/>
              <a:ext cx="631420" cy="949626"/>
              <a:chOff x="3248304" y="3475371"/>
              <a:chExt cx="631420" cy="949626"/>
            </a:xfrm>
            <a:solidFill>
              <a:srgbClr val="00B0F0"/>
            </a:solidFill>
          </p:grpSpPr>
          <p:sp>
            <p:nvSpPr>
              <p:cNvPr id="64" name="Rectangle: Rounded Corners 33">
                <a:extLst>
                  <a:ext uri="{FF2B5EF4-FFF2-40B4-BE49-F238E27FC236}">
                    <a16:creationId xmlns:a16="http://schemas.microsoft.com/office/drawing/2014/main" id="{B6242CC9-F339-4634-8240-B69E423F1880}"/>
                  </a:ext>
                </a:extLst>
              </p:cNvPr>
              <p:cNvSpPr/>
              <p:nvPr/>
            </p:nvSpPr>
            <p:spPr>
              <a:xfrm rot="2782980">
                <a:off x="3089201" y="3634474"/>
                <a:ext cx="949626" cy="631420"/>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D2FE3517-73A5-4FB8-A73B-D0AFAA4FE350}"/>
                  </a:ext>
                </a:extLst>
              </p:cNvPr>
              <p:cNvSpPr txBox="1"/>
              <p:nvPr/>
            </p:nvSpPr>
            <p:spPr>
              <a:xfrm>
                <a:off x="3425798" y="3513072"/>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pic>
        <p:nvPicPr>
          <p:cNvPr id="2" name="Picture 1" descr="A diagram of a phone&#10;&#10;AI-generated content may be incorrect.">
            <a:extLst>
              <a:ext uri="{FF2B5EF4-FFF2-40B4-BE49-F238E27FC236}">
                <a16:creationId xmlns:a16="http://schemas.microsoft.com/office/drawing/2014/main" id="{130DD6F3-43AC-3E40-DF80-24733822043B}"/>
              </a:ext>
            </a:extLst>
          </p:cNvPr>
          <p:cNvPicPr>
            <a:picLocks noChangeAspect="1"/>
          </p:cNvPicPr>
          <p:nvPr/>
        </p:nvPicPr>
        <p:blipFill>
          <a:blip r:embed="rId5"/>
          <a:srcRect l="1034" r="819" b="4"/>
          <a:stretch>
            <a:fillRect/>
          </a:stretch>
        </p:blipFill>
        <p:spPr>
          <a:xfrm>
            <a:off x="6046441" y="1323370"/>
            <a:ext cx="4548177" cy="5009586"/>
          </a:xfrm>
          <a:prstGeom prst="rect">
            <a:avLst/>
          </a:prstGeom>
        </p:spPr>
      </p:pic>
      <p:sp>
        <p:nvSpPr>
          <p:cNvPr id="4" name="TextBox 3">
            <a:extLst>
              <a:ext uri="{FF2B5EF4-FFF2-40B4-BE49-F238E27FC236}">
                <a16:creationId xmlns:a16="http://schemas.microsoft.com/office/drawing/2014/main" id="{77FCABBB-0C67-1604-9D65-50C074A748A5}"/>
              </a:ext>
            </a:extLst>
          </p:cNvPr>
          <p:cNvSpPr txBox="1"/>
          <p:nvPr/>
        </p:nvSpPr>
        <p:spPr>
          <a:xfrm>
            <a:off x="1001500" y="1557535"/>
            <a:ext cx="4564465" cy="2862322"/>
          </a:xfrm>
          <a:prstGeom prst="rect">
            <a:avLst/>
          </a:prstGeom>
          <a:noFill/>
        </p:spPr>
        <p:txBody>
          <a:bodyPr wrap="square">
            <a:spAutoFit/>
          </a:bodyPr>
          <a:lstStyle/>
          <a:p>
            <a:r>
              <a:rPr lang="vi-VN" sz="2000" dirty="0">
                <a:latin typeface="Times New Roman" panose="02020603050405020304" pitchFamily="18" charset="0"/>
                <a:cs typeface="Times New Roman" panose="02020603050405020304" pitchFamily="18" charset="0"/>
              </a:rPr>
              <a:t>Thiết kế và chế tạo thiết bị thông minh hỗ trợ chăm sóc sức khỏe có các chức năng như sau: </a:t>
            </a:r>
          </a:p>
          <a:p>
            <a:r>
              <a:rPr lang="vi-VN" sz="2000" dirty="0">
                <a:latin typeface="Times New Roman" panose="02020603050405020304" pitchFamily="18" charset="0"/>
                <a:cs typeface="Times New Roman" panose="02020603050405020304" pitchFamily="18" charset="0"/>
              </a:rPr>
              <a:t>❖ Thiết kế thiết bị thông minh hỗ trợ theo dõi các thông số sức khỏe cơ bản. </a:t>
            </a:r>
          </a:p>
          <a:p>
            <a:r>
              <a:rPr lang="vi-VN" sz="2000" dirty="0">
                <a:latin typeface="Times New Roman" panose="02020603050405020304" pitchFamily="18" charset="0"/>
                <a:cs typeface="Times New Roman" panose="02020603050405020304" pitchFamily="18" charset="0"/>
              </a:rPr>
              <a:t>❖ Theo dõi giấc ngủ giúp cải thiện chất lượng giấc ngủ. </a:t>
            </a:r>
          </a:p>
          <a:p>
            <a:r>
              <a:rPr lang="vi-VN" sz="2000" dirty="0">
                <a:latin typeface="Times New Roman" panose="02020603050405020304" pitchFamily="18" charset="0"/>
                <a:cs typeface="Times New Roman" panose="02020603050405020304" pitchFamily="18" charset="0"/>
              </a:rPr>
              <a:t>❖ Kết hợp truyền tin không dây để định vị. </a:t>
            </a:r>
            <a:endParaRPr lang="en-US" sz="2000" dirty="0">
              <a:latin typeface="Times New Roman" panose="02020603050405020304" pitchFamily="18" charset="0"/>
              <a:cs typeface="Times New Roman" panose="02020603050405020304" pitchFamily="18" charset="0"/>
            </a:endParaRPr>
          </a:p>
        </p:txBody>
      </p:sp>
      <p:pic>
        <p:nvPicPr>
          <p:cNvPr id="57" name="Graphic 56" descr="A robot with a raised arm">
            <a:extLst>
              <a:ext uri="{FF2B5EF4-FFF2-40B4-BE49-F238E27FC236}">
                <a16:creationId xmlns:a16="http://schemas.microsoft.com/office/drawing/2014/main" id="{83FB9CBC-2E6B-F238-7A07-7A10BB7E8823}"/>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3493" y="4887574"/>
            <a:ext cx="2309607" cy="2309607"/>
          </a:xfrm>
          <a:prstGeom prst="rect">
            <a:avLst/>
          </a:prstGeom>
        </p:spPr>
      </p:pic>
      <p:grpSp>
        <p:nvGrpSpPr>
          <p:cNvPr id="15" name="Graphic 5">
            <a:extLst>
              <a:ext uri="{FF2B5EF4-FFF2-40B4-BE49-F238E27FC236}">
                <a16:creationId xmlns:a16="http://schemas.microsoft.com/office/drawing/2014/main" id="{61B59F82-B273-98C9-E8C0-A77073F7E1BA}"/>
              </a:ext>
            </a:extLst>
          </p:cNvPr>
          <p:cNvGrpSpPr/>
          <p:nvPr/>
        </p:nvGrpSpPr>
        <p:grpSpPr>
          <a:xfrm rot="15152929">
            <a:off x="9799167" y="-790957"/>
            <a:ext cx="2160811" cy="2163859"/>
            <a:chOff x="4813912" y="2518818"/>
            <a:chExt cx="1613295" cy="1615571"/>
          </a:xfrm>
          <a:solidFill>
            <a:srgbClr val="FF9900"/>
          </a:solidFill>
          <a:effectLst>
            <a:outerShdw blurRad="241300" dist="215900" dir="7140000" algn="r" rotWithShape="0">
              <a:prstClr val="black">
                <a:alpha val="77000"/>
              </a:prstClr>
            </a:outerShdw>
          </a:effectLst>
        </p:grpSpPr>
        <p:sp>
          <p:nvSpPr>
            <p:cNvPr id="16" name="Freeform: Shape 15">
              <a:extLst>
                <a:ext uri="{FF2B5EF4-FFF2-40B4-BE49-F238E27FC236}">
                  <a16:creationId xmlns:a16="http://schemas.microsoft.com/office/drawing/2014/main" id="{2EA45AC2-EF41-DFAF-C5BE-30E79E51BD1F}"/>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5ECFA1AB-5DD6-6687-5DEF-D825D7F41C62}"/>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C917C882-90E1-FFC0-F454-AAB67E6603D8}"/>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E1625B86-4FE0-5446-1358-C25276142F34}"/>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212401EE-A741-6A6F-5844-0B9641FE734F}"/>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7E098C68-9AB9-7499-AF4A-2B49360EC090}"/>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A9F11467-6A1E-3729-8A6C-DFF6695360DD}"/>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CD01F8E0-13BB-A857-1072-A6343A9EBAE3}"/>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9AEF2A87-5749-BDF8-238C-F8713D6EBF11}"/>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F74DA8F0-D555-FB3D-1DBB-C5484B77F1CA}"/>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4726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 fill="hold"/>
                                        <p:tgtEl>
                                          <p:spTgt spid="15"/>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 fill="hold"/>
                                        <p:tgtEl>
                                          <p:spTgt spid="26"/>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6000" fill="hold"/>
                                        <p:tgtEl>
                                          <p:spTgt spid="31"/>
                                        </p:tgtEl>
                                        <p:attrNameLst>
                                          <p:attrName>r</p:attrName>
                                        </p:attrNameLst>
                                      </p:cBhvr>
                                    </p:animRot>
                                  </p:childTnLst>
                                </p:cTn>
                              </p:par>
                              <p:par>
                                <p:cTn id="11" presetID="8" presetClass="emph" presetSubtype="0" repeatCount="indefinite" fill="hold" nodeType="withEffect">
                                  <p:stCondLst>
                                    <p:cond delay="0"/>
                                  </p:stCondLst>
                                  <p:endCondLst>
                                    <p:cond evt="onNext" delay="0">
                                      <p:tgtEl>
                                        <p:sldTgt/>
                                      </p:tgtEl>
                                    </p:cond>
                                  </p:endCondLst>
                                  <p:childTnLst>
                                    <p:animRot by="21600000">
                                      <p:cBhvr>
                                        <p:cTn id="12" dur="6000" fill="hold"/>
                                        <p:tgtEl>
                                          <p:spTgt spid="36"/>
                                        </p:tgtEl>
                                        <p:attrNameLst>
                                          <p:attrName>r</p:attrName>
                                        </p:attrNameLst>
                                      </p:cBhvr>
                                    </p:animRot>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6000" fill="hold"/>
                                        <p:tgtEl>
                                          <p:spTgt spid="41"/>
                                        </p:tgtEl>
                                        <p:attrNameLst>
                                          <p:attrName>r</p:attrName>
                                        </p:attrNameLst>
                                      </p:cBhvr>
                                    </p:animRot>
                                  </p:childTnLst>
                                </p:cTn>
                              </p:par>
                              <p:par>
                                <p:cTn id="15" presetID="8" presetClass="emph" presetSubtype="0" repeatCount="indefinite" fill="hold" nodeType="withEffect">
                                  <p:stCondLst>
                                    <p:cond delay="0"/>
                                  </p:stCondLst>
                                  <p:endCondLst>
                                    <p:cond evt="onNext" delay="0">
                                      <p:tgtEl>
                                        <p:sldTgt/>
                                      </p:tgtEl>
                                    </p:cond>
                                  </p:endCondLst>
                                  <p:childTnLst>
                                    <p:animRot by="21600000">
                                      <p:cBhvr>
                                        <p:cTn id="16" dur="6000" fill="hold"/>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7AAFC0-2366-747D-C9FC-09A3EE5347E4}"/>
              </a:ext>
            </a:extLst>
          </p:cNvPr>
          <p:cNvSpPr txBox="1"/>
          <p:nvPr/>
        </p:nvSpPr>
        <p:spPr>
          <a:xfrm>
            <a:off x="806013" y="884593"/>
            <a:ext cx="4166037"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Công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nghệ</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phần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cứng</a:t>
            </a:r>
            <a:endParaRPr lang="en-US" sz="3200" b="1" dirty="0">
              <a:latin typeface="Times New Roman" panose="02020603050405020304" pitchFamily="18" charset="0"/>
              <a:cs typeface="Times New Roman" panose="02020603050405020304" pitchFamily="18" charset="0"/>
            </a:endParaRPr>
          </a:p>
        </p:txBody>
      </p:sp>
      <p:grpSp>
        <p:nvGrpSpPr>
          <p:cNvPr id="16" name="Graphic 5">
            <a:extLst>
              <a:ext uri="{FF2B5EF4-FFF2-40B4-BE49-F238E27FC236}">
                <a16:creationId xmlns:a16="http://schemas.microsoft.com/office/drawing/2014/main" id="{F8E9FCB2-D5D3-FB43-5685-1D59EF175365}"/>
              </a:ext>
            </a:extLst>
          </p:cNvPr>
          <p:cNvGrpSpPr/>
          <p:nvPr/>
        </p:nvGrpSpPr>
        <p:grpSpPr>
          <a:xfrm rot="15152929">
            <a:off x="10275417" y="-1411655"/>
            <a:ext cx="2160811" cy="2163859"/>
            <a:chOff x="4813912" y="2518818"/>
            <a:chExt cx="1613295" cy="1615571"/>
          </a:xfrm>
          <a:solidFill>
            <a:srgbClr val="FF9900"/>
          </a:solidFill>
          <a:effectLst>
            <a:outerShdw blurRad="241300" dist="215900" dir="7140000" algn="r" rotWithShape="0">
              <a:prstClr val="black">
                <a:alpha val="77000"/>
              </a:prstClr>
            </a:outerShdw>
          </a:effectLst>
        </p:grpSpPr>
        <p:sp>
          <p:nvSpPr>
            <p:cNvPr id="17" name="Freeform: Shape 16">
              <a:extLst>
                <a:ext uri="{FF2B5EF4-FFF2-40B4-BE49-F238E27FC236}">
                  <a16:creationId xmlns:a16="http://schemas.microsoft.com/office/drawing/2014/main" id="{C3BF354F-CE8B-6AE3-4EB5-56FFD3B4BDCF}"/>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8F021C0C-8760-0CFF-FCF5-5422F084808F}"/>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3CB79B1B-4C50-30BA-B3DF-409FBCE79554}"/>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A0672E1D-8666-3832-522C-123A4E395507}"/>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F65E68B9-2520-77D3-769C-4FE40E2009DF}"/>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9BC1488F-248C-282F-196C-1A48B5DB9B73}"/>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99E786E9-1AF3-BF09-F460-D44B7387E984}"/>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813305F8-AC6A-3B57-49CC-166154A7022C}"/>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E690A018-87CA-986B-6618-ACC34B9027F6}"/>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70AF30EB-F577-2095-E93C-F40FC0E13BA6}"/>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2" name="Graphic 5">
            <a:extLst>
              <a:ext uri="{FF2B5EF4-FFF2-40B4-BE49-F238E27FC236}">
                <a16:creationId xmlns:a16="http://schemas.microsoft.com/office/drawing/2014/main" id="{74DFC431-CC43-C0AE-DEB3-D440337E8935}"/>
              </a:ext>
            </a:extLst>
          </p:cNvPr>
          <p:cNvGrpSpPr/>
          <p:nvPr/>
        </p:nvGrpSpPr>
        <p:grpSpPr>
          <a:xfrm rot="10253757">
            <a:off x="11705793" y="518767"/>
            <a:ext cx="867639" cy="867641"/>
            <a:chOff x="4763853" y="4660020"/>
            <a:chExt cx="1697487" cy="1697488"/>
          </a:xfrm>
          <a:solidFill>
            <a:srgbClr val="FF9900"/>
          </a:solidFill>
          <a:effectLst>
            <a:outerShdw blurRad="241300" dist="215900" dir="7140000" algn="r" rotWithShape="0">
              <a:prstClr val="black">
                <a:alpha val="77000"/>
              </a:prstClr>
            </a:outerShdw>
          </a:effectLst>
        </p:grpSpPr>
        <p:sp>
          <p:nvSpPr>
            <p:cNvPr id="33" name="Freeform: Shape 32">
              <a:extLst>
                <a:ext uri="{FF2B5EF4-FFF2-40B4-BE49-F238E27FC236}">
                  <a16:creationId xmlns:a16="http://schemas.microsoft.com/office/drawing/2014/main" id="{EEE73717-067E-824C-A92D-0E0788E48876}"/>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Freeform: Shape 33">
              <a:extLst>
                <a:ext uri="{FF2B5EF4-FFF2-40B4-BE49-F238E27FC236}">
                  <a16:creationId xmlns:a16="http://schemas.microsoft.com/office/drawing/2014/main" id="{D16A63F4-FBC0-BC5B-B814-696A66942316}"/>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5" name="Freeform: Shape 34">
              <a:extLst>
                <a:ext uri="{FF2B5EF4-FFF2-40B4-BE49-F238E27FC236}">
                  <a16:creationId xmlns:a16="http://schemas.microsoft.com/office/drawing/2014/main" id="{0583175A-306B-0E28-DD5D-8EE9C9A7972E}"/>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Freeform: Shape 35">
              <a:extLst>
                <a:ext uri="{FF2B5EF4-FFF2-40B4-BE49-F238E27FC236}">
                  <a16:creationId xmlns:a16="http://schemas.microsoft.com/office/drawing/2014/main" id="{C66B1B75-8A11-2E53-32AC-69EE176BDC2A}"/>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8" name="Group 37">
            <a:extLst>
              <a:ext uri="{FF2B5EF4-FFF2-40B4-BE49-F238E27FC236}">
                <a16:creationId xmlns:a16="http://schemas.microsoft.com/office/drawing/2014/main" id="{CDEBA09E-82C5-1D09-6ECC-4B247A43AAE5}"/>
              </a:ext>
            </a:extLst>
          </p:cNvPr>
          <p:cNvGrpSpPr/>
          <p:nvPr/>
        </p:nvGrpSpPr>
        <p:grpSpPr>
          <a:xfrm>
            <a:off x="204377" y="48351"/>
            <a:ext cx="4577173" cy="735563"/>
            <a:chOff x="3072336" y="2221208"/>
            <a:chExt cx="3799091" cy="949626"/>
          </a:xfrm>
        </p:grpSpPr>
        <p:sp>
          <p:nvSpPr>
            <p:cNvPr id="40"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C455822-AA7B-43BF-9D84-6B2492C2A536}"/>
                </a:ext>
              </a:extLst>
            </p:cNvPr>
            <p:cNvSpPr txBox="1"/>
            <p:nvPr/>
          </p:nvSpPr>
          <p:spPr>
            <a:xfrm>
              <a:off x="3719922" y="2426354"/>
              <a:ext cx="2418749" cy="43774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GIẢI PHÁP CÔNG NGHỆ</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3"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1213" y="2336468"/>
              <a:ext cx="670214" cy="670214"/>
            </a:xfrm>
            <a:prstGeom prst="rect">
              <a:avLst/>
            </a:prstGeom>
          </p:spPr>
        </p:pic>
        <p:grpSp>
          <p:nvGrpSpPr>
            <p:cNvPr id="44" name="Group 43">
              <a:extLst>
                <a:ext uri="{FF2B5EF4-FFF2-40B4-BE49-F238E27FC236}">
                  <a16:creationId xmlns:a16="http://schemas.microsoft.com/office/drawing/2014/main" id="{05F16EB8-57C4-545E-8219-C6E99B042038}"/>
                </a:ext>
              </a:extLst>
            </p:cNvPr>
            <p:cNvGrpSpPr/>
            <p:nvPr/>
          </p:nvGrpSpPr>
          <p:grpSpPr>
            <a:xfrm>
              <a:off x="3072336" y="2221208"/>
              <a:ext cx="631420" cy="949626"/>
              <a:chOff x="3248304" y="3475371"/>
              <a:chExt cx="631420" cy="949626"/>
            </a:xfrm>
            <a:solidFill>
              <a:srgbClr val="00B0F0"/>
            </a:solidFill>
          </p:grpSpPr>
          <p:sp>
            <p:nvSpPr>
              <p:cNvPr id="45" name="Rectangle: Rounded Corners 33">
                <a:extLst>
                  <a:ext uri="{FF2B5EF4-FFF2-40B4-BE49-F238E27FC236}">
                    <a16:creationId xmlns:a16="http://schemas.microsoft.com/office/drawing/2014/main" id="{B6242CC9-F339-4634-8240-B69E423F1880}"/>
                  </a:ext>
                </a:extLst>
              </p:cNvPr>
              <p:cNvSpPr/>
              <p:nvPr/>
            </p:nvSpPr>
            <p:spPr>
              <a:xfrm rot="2782980">
                <a:off x="3089201" y="3634474"/>
                <a:ext cx="949626" cy="631420"/>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2FE3517-73A5-4FB8-A73B-D0AFAA4FE350}"/>
                  </a:ext>
                </a:extLst>
              </p:cNvPr>
              <p:cNvSpPr txBox="1"/>
              <p:nvPr/>
            </p:nvSpPr>
            <p:spPr>
              <a:xfrm>
                <a:off x="3425798" y="3513072"/>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sp>
        <p:nvSpPr>
          <p:cNvPr id="82" name="Rectangle 4"/>
          <p:cNvSpPr>
            <a:spLocks noChangeArrowheads="1"/>
          </p:cNvSpPr>
          <p:nvPr/>
        </p:nvSpPr>
        <p:spPr bwMode="auto">
          <a:xfrm>
            <a:off x="9306416" y="45199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ECEABF77-36AE-8501-40B7-A004D428A718}"/>
              </a:ext>
            </a:extLst>
          </p:cNvPr>
          <p:cNvPicPr>
            <a:picLocks noChangeAspect="1"/>
          </p:cNvPicPr>
          <p:nvPr/>
        </p:nvPicPr>
        <p:blipFill>
          <a:blip r:embed="rId5"/>
          <a:stretch>
            <a:fillRect/>
          </a:stretch>
        </p:blipFill>
        <p:spPr>
          <a:xfrm>
            <a:off x="984593" y="1469368"/>
            <a:ext cx="2446938" cy="2803634"/>
          </a:xfrm>
          <a:prstGeom prst="rect">
            <a:avLst/>
          </a:prstGeom>
        </p:spPr>
      </p:pic>
      <p:pic>
        <p:nvPicPr>
          <p:cNvPr id="6" name="Picture 5">
            <a:extLst>
              <a:ext uri="{FF2B5EF4-FFF2-40B4-BE49-F238E27FC236}">
                <a16:creationId xmlns:a16="http://schemas.microsoft.com/office/drawing/2014/main" id="{BE2292A2-9494-F52F-4749-76C066ADE406}"/>
              </a:ext>
            </a:extLst>
          </p:cNvPr>
          <p:cNvPicPr>
            <a:picLocks noChangeAspect="1"/>
          </p:cNvPicPr>
          <p:nvPr/>
        </p:nvPicPr>
        <p:blipFill>
          <a:blip r:embed="rId6"/>
          <a:stretch>
            <a:fillRect/>
          </a:stretch>
        </p:blipFill>
        <p:spPr>
          <a:xfrm>
            <a:off x="3257550" y="1864285"/>
            <a:ext cx="2838450" cy="1781175"/>
          </a:xfrm>
          <a:prstGeom prst="rect">
            <a:avLst/>
          </a:prstGeom>
        </p:spPr>
      </p:pic>
      <p:pic>
        <p:nvPicPr>
          <p:cNvPr id="8" name="Picture 7">
            <a:extLst>
              <a:ext uri="{FF2B5EF4-FFF2-40B4-BE49-F238E27FC236}">
                <a16:creationId xmlns:a16="http://schemas.microsoft.com/office/drawing/2014/main" id="{12D7C08C-04F9-8BF1-E56A-B36C09CE617D}"/>
              </a:ext>
            </a:extLst>
          </p:cNvPr>
          <p:cNvPicPr>
            <a:picLocks noChangeAspect="1"/>
          </p:cNvPicPr>
          <p:nvPr/>
        </p:nvPicPr>
        <p:blipFill>
          <a:blip r:embed="rId7"/>
          <a:srcRect t="5028"/>
          <a:stretch>
            <a:fillRect/>
          </a:stretch>
        </p:blipFill>
        <p:spPr>
          <a:xfrm>
            <a:off x="1665068" y="4349036"/>
            <a:ext cx="2447925" cy="1935872"/>
          </a:xfrm>
          <a:prstGeom prst="rect">
            <a:avLst/>
          </a:prstGeom>
        </p:spPr>
      </p:pic>
      <p:pic>
        <p:nvPicPr>
          <p:cNvPr id="10" name="Picture 9">
            <a:extLst>
              <a:ext uri="{FF2B5EF4-FFF2-40B4-BE49-F238E27FC236}">
                <a16:creationId xmlns:a16="http://schemas.microsoft.com/office/drawing/2014/main" id="{4921E7D6-503D-7EFD-356C-42C62A1B5958}"/>
              </a:ext>
            </a:extLst>
          </p:cNvPr>
          <p:cNvPicPr>
            <a:picLocks noChangeAspect="1"/>
          </p:cNvPicPr>
          <p:nvPr/>
        </p:nvPicPr>
        <p:blipFill>
          <a:blip r:embed="rId8"/>
          <a:stretch>
            <a:fillRect/>
          </a:stretch>
        </p:blipFill>
        <p:spPr>
          <a:xfrm>
            <a:off x="4607869" y="3997760"/>
            <a:ext cx="2828925" cy="2352675"/>
          </a:xfrm>
          <a:prstGeom prst="rect">
            <a:avLst/>
          </a:prstGeom>
        </p:spPr>
      </p:pic>
      <p:pic>
        <p:nvPicPr>
          <p:cNvPr id="12" name="Picture 11">
            <a:extLst>
              <a:ext uri="{FF2B5EF4-FFF2-40B4-BE49-F238E27FC236}">
                <a16:creationId xmlns:a16="http://schemas.microsoft.com/office/drawing/2014/main" id="{7C1E2937-B101-56C0-D5B7-939123062C99}"/>
              </a:ext>
            </a:extLst>
          </p:cNvPr>
          <p:cNvPicPr>
            <a:picLocks noChangeAspect="1"/>
          </p:cNvPicPr>
          <p:nvPr/>
        </p:nvPicPr>
        <p:blipFill>
          <a:blip r:embed="rId9"/>
          <a:srcRect l="12928" r="12024"/>
          <a:stretch>
            <a:fillRect/>
          </a:stretch>
        </p:blipFill>
        <p:spPr>
          <a:xfrm>
            <a:off x="6325090" y="1645085"/>
            <a:ext cx="2590801" cy="2352675"/>
          </a:xfrm>
          <a:prstGeom prst="rect">
            <a:avLst/>
          </a:prstGeom>
        </p:spPr>
      </p:pic>
      <p:pic>
        <p:nvPicPr>
          <p:cNvPr id="14" name="Picture 13">
            <a:extLst>
              <a:ext uri="{FF2B5EF4-FFF2-40B4-BE49-F238E27FC236}">
                <a16:creationId xmlns:a16="http://schemas.microsoft.com/office/drawing/2014/main" id="{42F25BFA-2900-A255-2DEE-EA41C4AD3920}"/>
              </a:ext>
            </a:extLst>
          </p:cNvPr>
          <p:cNvPicPr>
            <a:picLocks noChangeAspect="1"/>
          </p:cNvPicPr>
          <p:nvPr/>
        </p:nvPicPr>
        <p:blipFill>
          <a:blip r:embed="rId10"/>
          <a:stretch>
            <a:fillRect/>
          </a:stretch>
        </p:blipFill>
        <p:spPr>
          <a:xfrm>
            <a:off x="8165128" y="4283510"/>
            <a:ext cx="2590800" cy="2066925"/>
          </a:xfrm>
          <a:prstGeom prst="rect">
            <a:avLst/>
          </a:prstGeom>
        </p:spPr>
      </p:pic>
      <p:pic>
        <p:nvPicPr>
          <p:cNvPr id="2050" name="Picture 2" descr="3.7v 2.405wh lithium polymer battery 650mah DTP453443 cell-DTP-battery">
            <a:extLst>
              <a:ext uri="{FF2B5EF4-FFF2-40B4-BE49-F238E27FC236}">
                <a16:creationId xmlns:a16="http://schemas.microsoft.com/office/drawing/2014/main" id="{77C0FFDE-B713-2BCC-EAC3-1AFC223FAC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5891" y="1524346"/>
            <a:ext cx="2803634" cy="280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9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 fill="hold"/>
                                        <p:tgtEl>
                                          <p:spTgt spid="16"/>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A796D4-2264-7846-4196-FFBD357C30F5}"/>
              </a:ext>
            </a:extLst>
          </p:cNvPr>
          <p:cNvSpPr txBox="1"/>
          <p:nvPr/>
        </p:nvSpPr>
        <p:spPr>
          <a:xfrm>
            <a:off x="983638" y="838830"/>
            <a:ext cx="4293211"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Công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nghệ</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phần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mềm</a:t>
            </a:r>
            <a:endParaRPr lang="en-US" sz="3200" b="1" dirty="0">
              <a:latin typeface="Times New Roman" panose="02020603050405020304" pitchFamily="18" charset="0"/>
              <a:cs typeface="Times New Roman" panose="02020603050405020304" pitchFamily="18" charset="0"/>
            </a:endParaRPr>
          </a:p>
        </p:txBody>
      </p:sp>
      <p:pic>
        <p:nvPicPr>
          <p:cNvPr id="22" name="Graphic 21" descr="A robot with a raised arm">
            <a:extLst>
              <a:ext uri="{FF2B5EF4-FFF2-40B4-BE49-F238E27FC236}">
                <a16:creationId xmlns:a16="http://schemas.microsoft.com/office/drawing/2014/main" id="{C84DF994-922F-2B6F-611D-8AD6185D3DD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5030" y="-211917"/>
            <a:ext cx="1626520" cy="1626520"/>
          </a:xfrm>
          <a:prstGeom prst="rect">
            <a:avLst/>
          </a:prstGeom>
        </p:spPr>
      </p:pic>
      <p:grpSp>
        <p:nvGrpSpPr>
          <p:cNvPr id="19" name="Group 18">
            <a:extLst>
              <a:ext uri="{FF2B5EF4-FFF2-40B4-BE49-F238E27FC236}">
                <a16:creationId xmlns:a16="http://schemas.microsoft.com/office/drawing/2014/main" id="{CDEBA09E-82C5-1D09-6ECC-4B247A43AAE5}"/>
              </a:ext>
            </a:extLst>
          </p:cNvPr>
          <p:cNvGrpSpPr/>
          <p:nvPr/>
        </p:nvGrpSpPr>
        <p:grpSpPr>
          <a:xfrm>
            <a:off x="204377" y="48351"/>
            <a:ext cx="4577173" cy="735563"/>
            <a:chOff x="3072336" y="2221208"/>
            <a:chExt cx="3799091" cy="949626"/>
          </a:xfrm>
        </p:grpSpPr>
        <p:sp>
          <p:nvSpPr>
            <p:cNvPr id="23"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C455822-AA7B-43BF-9D84-6B2492C2A536}"/>
                </a:ext>
              </a:extLst>
            </p:cNvPr>
            <p:cNvSpPr txBox="1"/>
            <p:nvPr/>
          </p:nvSpPr>
          <p:spPr>
            <a:xfrm>
              <a:off x="3719129" y="2425485"/>
              <a:ext cx="2418749" cy="43774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GIẢI PHÁP CÔNG NGHỆ</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6"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01213" y="2336468"/>
              <a:ext cx="670214" cy="670214"/>
            </a:xfrm>
            <a:prstGeom prst="rect">
              <a:avLst/>
            </a:prstGeom>
          </p:spPr>
        </p:pic>
        <p:grpSp>
          <p:nvGrpSpPr>
            <p:cNvPr id="27" name="Group 26">
              <a:extLst>
                <a:ext uri="{FF2B5EF4-FFF2-40B4-BE49-F238E27FC236}">
                  <a16:creationId xmlns:a16="http://schemas.microsoft.com/office/drawing/2014/main" id="{05F16EB8-57C4-545E-8219-C6E99B042038}"/>
                </a:ext>
              </a:extLst>
            </p:cNvPr>
            <p:cNvGrpSpPr/>
            <p:nvPr/>
          </p:nvGrpSpPr>
          <p:grpSpPr>
            <a:xfrm>
              <a:off x="3072336" y="2221208"/>
              <a:ext cx="631420" cy="949626"/>
              <a:chOff x="3248304" y="3475371"/>
              <a:chExt cx="631420" cy="949626"/>
            </a:xfrm>
            <a:solidFill>
              <a:srgbClr val="00B0F0"/>
            </a:solidFill>
          </p:grpSpPr>
          <p:sp>
            <p:nvSpPr>
              <p:cNvPr id="28" name="Rectangle: Rounded Corners 33">
                <a:extLst>
                  <a:ext uri="{FF2B5EF4-FFF2-40B4-BE49-F238E27FC236}">
                    <a16:creationId xmlns:a16="http://schemas.microsoft.com/office/drawing/2014/main" id="{B6242CC9-F339-4634-8240-B69E423F1880}"/>
                  </a:ext>
                </a:extLst>
              </p:cNvPr>
              <p:cNvSpPr/>
              <p:nvPr/>
            </p:nvSpPr>
            <p:spPr>
              <a:xfrm rot="2782980">
                <a:off x="3089201" y="3634474"/>
                <a:ext cx="949626" cy="631420"/>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2FE3517-73A5-4FB8-A73B-D0AFAA4FE350}"/>
                  </a:ext>
                </a:extLst>
              </p:cNvPr>
              <p:cNvSpPr txBox="1"/>
              <p:nvPr/>
            </p:nvSpPr>
            <p:spPr>
              <a:xfrm>
                <a:off x="3425798" y="3513072"/>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pic>
        <p:nvPicPr>
          <p:cNvPr id="3" name="Picture 2">
            <a:extLst>
              <a:ext uri="{FF2B5EF4-FFF2-40B4-BE49-F238E27FC236}">
                <a16:creationId xmlns:a16="http://schemas.microsoft.com/office/drawing/2014/main" id="{586BB8AA-E41A-B5A8-A259-5B645325D9FF}"/>
              </a:ext>
            </a:extLst>
          </p:cNvPr>
          <p:cNvPicPr>
            <a:picLocks noChangeAspect="1"/>
          </p:cNvPicPr>
          <p:nvPr/>
        </p:nvPicPr>
        <p:blipFill>
          <a:blip r:embed="rId7"/>
          <a:srcRect l="12839" r="12166"/>
          <a:stretch>
            <a:fillRect/>
          </a:stretch>
        </p:blipFill>
        <p:spPr>
          <a:xfrm>
            <a:off x="983638" y="1533469"/>
            <a:ext cx="3450710" cy="2152950"/>
          </a:xfrm>
          <a:prstGeom prst="rect">
            <a:avLst/>
          </a:prstGeom>
        </p:spPr>
      </p:pic>
      <p:pic>
        <p:nvPicPr>
          <p:cNvPr id="6" name="Picture 5">
            <a:extLst>
              <a:ext uri="{FF2B5EF4-FFF2-40B4-BE49-F238E27FC236}">
                <a16:creationId xmlns:a16="http://schemas.microsoft.com/office/drawing/2014/main" id="{0F52A25F-9AC0-D981-6390-76AF35E72B21}"/>
              </a:ext>
            </a:extLst>
          </p:cNvPr>
          <p:cNvPicPr>
            <a:picLocks noChangeAspect="1"/>
          </p:cNvPicPr>
          <p:nvPr/>
        </p:nvPicPr>
        <p:blipFill>
          <a:blip r:embed="rId8"/>
          <a:stretch>
            <a:fillRect/>
          </a:stretch>
        </p:blipFill>
        <p:spPr>
          <a:xfrm>
            <a:off x="5019526" y="1553559"/>
            <a:ext cx="2152950" cy="2152950"/>
          </a:xfrm>
          <a:prstGeom prst="rect">
            <a:avLst/>
          </a:prstGeom>
        </p:spPr>
      </p:pic>
      <p:pic>
        <p:nvPicPr>
          <p:cNvPr id="8" name="Picture 7">
            <a:extLst>
              <a:ext uri="{FF2B5EF4-FFF2-40B4-BE49-F238E27FC236}">
                <a16:creationId xmlns:a16="http://schemas.microsoft.com/office/drawing/2014/main" id="{E16943DE-1E96-F684-C6F4-A10CB8E2FF34}"/>
              </a:ext>
            </a:extLst>
          </p:cNvPr>
          <p:cNvPicPr>
            <a:picLocks noChangeAspect="1"/>
          </p:cNvPicPr>
          <p:nvPr/>
        </p:nvPicPr>
        <p:blipFill>
          <a:blip r:embed="rId9"/>
          <a:srcRect t="5229"/>
          <a:stretch>
            <a:fillRect/>
          </a:stretch>
        </p:blipFill>
        <p:spPr>
          <a:xfrm>
            <a:off x="777575" y="3973296"/>
            <a:ext cx="2429081" cy="2071236"/>
          </a:xfrm>
          <a:prstGeom prst="rect">
            <a:avLst/>
          </a:prstGeom>
        </p:spPr>
      </p:pic>
      <p:pic>
        <p:nvPicPr>
          <p:cNvPr id="10" name="Picture 9">
            <a:extLst>
              <a:ext uri="{FF2B5EF4-FFF2-40B4-BE49-F238E27FC236}">
                <a16:creationId xmlns:a16="http://schemas.microsoft.com/office/drawing/2014/main" id="{C68A0170-A8A8-CE90-05EE-ACD739BA4C77}"/>
              </a:ext>
            </a:extLst>
          </p:cNvPr>
          <p:cNvPicPr>
            <a:picLocks noChangeAspect="1"/>
          </p:cNvPicPr>
          <p:nvPr/>
        </p:nvPicPr>
        <p:blipFill>
          <a:blip r:embed="rId10"/>
          <a:stretch>
            <a:fillRect/>
          </a:stretch>
        </p:blipFill>
        <p:spPr>
          <a:xfrm>
            <a:off x="3492139" y="3973296"/>
            <a:ext cx="2295845" cy="2076740"/>
          </a:xfrm>
          <a:prstGeom prst="rect">
            <a:avLst/>
          </a:prstGeom>
        </p:spPr>
      </p:pic>
      <p:pic>
        <p:nvPicPr>
          <p:cNvPr id="12" name="Picture 11">
            <a:extLst>
              <a:ext uri="{FF2B5EF4-FFF2-40B4-BE49-F238E27FC236}">
                <a16:creationId xmlns:a16="http://schemas.microsoft.com/office/drawing/2014/main" id="{422F28C5-8380-1B63-5D70-05006A1D9A44}"/>
              </a:ext>
            </a:extLst>
          </p:cNvPr>
          <p:cNvPicPr>
            <a:picLocks noChangeAspect="1"/>
          </p:cNvPicPr>
          <p:nvPr/>
        </p:nvPicPr>
        <p:blipFill>
          <a:blip r:embed="rId11"/>
          <a:srcRect l="4353"/>
          <a:stretch>
            <a:fillRect/>
          </a:stretch>
        </p:blipFill>
        <p:spPr>
          <a:xfrm>
            <a:off x="7757654" y="1523942"/>
            <a:ext cx="4063783" cy="2172003"/>
          </a:xfrm>
          <a:prstGeom prst="rect">
            <a:avLst/>
          </a:prstGeom>
        </p:spPr>
      </p:pic>
      <p:pic>
        <p:nvPicPr>
          <p:cNvPr id="2" name="Picture 1">
            <a:extLst>
              <a:ext uri="{FF2B5EF4-FFF2-40B4-BE49-F238E27FC236}">
                <a16:creationId xmlns:a16="http://schemas.microsoft.com/office/drawing/2014/main" id="{D8C6123C-F73F-A14B-1394-DBB405D50F8A}"/>
              </a:ext>
            </a:extLst>
          </p:cNvPr>
          <p:cNvPicPr>
            <a:picLocks noChangeAspect="1"/>
          </p:cNvPicPr>
          <p:nvPr/>
        </p:nvPicPr>
        <p:blipFill>
          <a:blip r:embed="rId12"/>
          <a:stretch>
            <a:fillRect/>
          </a:stretch>
        </p:blipFill>
        <p:spPr>
          <a:xfrm>
            <a:off x="6217790" y="3973296"/>
            <a:ext cx="2686223" cy="2300858"/>
          </a:xfrm>
          <a:prstGeom prst="rect">
            <a:avLst/>
          </a:prstGeom>
        </p:spPr>
      </p:pic>
      <p:pic>
        <p:nvPicPr>
          <p:cNvPr id="5" name="Picture 4">
            <a:extLst>
              <a:ext uri="{FF2B5EF4-FFF2-40B4-BE49-F238E27FC236}">
                <a16:creationId xmlns:a16="http://schemas.microsoft.com/office/drawing/2014/main" id="{ED3A5826-0697-6840-AA8B-4BDD20FB4543}"/>
              </a:ext>
            </a:extLst>
          </p:cNvPr>
          <p:cNvPicPr>
            <a:picLocks noChangeAspect="1"/>
          </p:cNvPicPr>
          <p:nvPr/>
        </p:nvPicPr>
        <p:blipFill>
          <a:blip r:embed="rId13"/>
          <a:stretch>
            <a:fillRect/>
          </a:stretch>
        </p:blipFill>
        <p:spPr>
          <a:xfrm>
            <a:off x="8985345" y="3836463"/>
            <a:ext cx="2574524" cy="2574524"/>
          </a:xfrm>
          <a:prstGeom prst="rect">
            <a:avLst/>
          </a:prstGeom>
        </p:spPr>
      </p:pic>
    </p:spTree>
    <p:extLst>
      <p:ext uri="{BB962C8B-B14F-4D97-AF65-F5344CB8AC3E}">
        <p14:creationId xmlns:p14="http://schemas.microsoft.com/office/powerpoint/2010/main" val="110735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10316</TotalTime>
  <Words>1097</Words>
  <Application>Microsoft Office PowerPoint</Application>
  <PresentationFormat>Widescreen</PresentationFormat>
  <Paragraphs>149</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Montserrat</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ADMIN</dc:creator>
  <dc:description>9Slide.vn</dc:description>
  <cp:lastModifiedBy>Nguyễn Văn Phương</cp:lastModifiedBy>
  <cp:revision>90</cp:revision>
  <dcterms:created xsi:type="dcterms:W3CDTF">2022-01-01T07:08:45Z</dcterms:created>
  <dcterms:modified xsi:type="dcterms:W3CDTF">2025-06-05T23:54:52Z</dcterms:modified>
  <cp:category>9Slide.vn</cp:category>
</cp:coreProperties>
</file>